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1072" r:id="rId2"/>
    <p:sldId id="1298" r:id="rId3"/>
    <p:sldId id="1313" r:id="rId4"/>
    <p:sldId id="1314" r:id="rId5"/>
    <p:sldId id="1315" r:id="rId6"/>
    <p:sldId id="1316" r:id="rId7"/>
    <p:sldId id="1319" r:id="rId8"/>
    <p:sldId id="1321" r:id="rId9"/>
    <p:sldId id="1320" r:id="rId10"/>
    <p:sldId id="1322" r:id="rId11"/>
    <p:sldId id="1323" r:id="rId12"/>
    <p:sldId id="1326" r:id="rId13"/>
    <p:sldId id="1325" r:id="rId14"/>
    <p:sldId id="1327" r:id="rId15"/>
    <p:sldId id="132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0000"/>
    <a:srgbClr val="C28446"/>
    <a:srgbClr val="38BABF"/>
    <a:srgbClr val="7F7F7F"/>
    <a:srgbClr val="FFFFFF"/>
    <a:srgbClr val="4C216D"/>
    <a:srgbClr val="A469D1"/>
    <a:srgbClr val="9752CA"/>
    <a:srgbClr val="B686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5229" autoAdjust="0"/>
  </p:normalViewPr>
  <p:slideViewPr>
    <p:cSldViewPr snapToGrid="0">
      <p:cViewPr varScale="1">
        <p:scale>
          <a:sx n="105" d="100"/>
          <a:sy n="105" d="100"/>
        </p:scale>
        <p:origin x="732" y="1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9C704-B8F9-449B-B828-36D786A1FE73}"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4F452-85BD-4268-B680-C313DBFDCEB3}" type="slidenum">
              <a:rPr lang="en-US" smtClean="0"/>
              <a:t>‹#›</a:t>
            </a:fld>
            <a:endParaRPr lang="en-US"/>
          </a:p>
        </p:txBody>
      </p:sp>
    </p:spTree>
    <p:extLst>
      <p:ext uri="{BB962C8B-B14F-4D97-AF65-F5344CB8AC3E}">
        <p14:creationId xmlns:p14="http://schemas.microsoft.com/office/powerpoint/2010/main" val="843431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Entropy is disorder. This is what I was taught… and I am sure many of you were taught. Except: it doesn’t work. Also, what exactly is disorder? Are we sure that disorder is objective? That there is a unique way to define it?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rPr>
              <a:t>You, see to me “entropy is disorder” symbolizes those vague explanations we repeat in physics… that are not even explanations. They evoke some kind of imagery, some vague intuition, but, in the end, they leave you wondering: I don't quite understand. Am I missing something? Yes. A proper explanation. Let’s get started!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154F452-85BD-4268-B680-C313DBFDCEB3}" type="slidenum">
              <a:rPr lang="en-US" smtClean="0"/>
              <a:t>1</a:t>
            </a:fld>
            <a:endParaRPr lang="en-US"/>
          </a:p>
        </p:txBody>
      </p:sp>
    </p:spTree>
    <p:extLst>
      <p:ext uri="{BB962C8B-B14F-4D97-AF65-F5344CB8AC3E}">
        <p14:creationId xmlns:p14="http://schemas.microsoft.com/office/powerpoint/2010/main" val="1433395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4F452-85BD-4268-B680-C313DBFDCEB3}" type="slidenum">
              <a:rPr lang="en-US" smtClean="0"/>
              <a:t>15</a:t>
            </a:fld>
            <a:endParaRPr lang="en-US"/>
          </a:p>
        </p:txBody>
      </p:sp>
    </p:spTree>
    <p:extLst>
      <p:ext uri="{BB962C8B-B14F-4D97-AF65-F5344CB8AC3E}">
        <p14:creationId xmlns:p14="http://schemas.microsoft.com/office/powerpoint/2010/main" val="1511964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4FB9D-FE32-4608-A322-879EB604C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BEF24-38DB-414B-9143-835F94C545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649D3D-74DA-4CF4-9D8A-35BEC589E886}"/>
              </a:ext>
            </a:extLst>
          </p:cNvPr>
          <p:cNvSpPr>
            <a:spLocks noGrp="1"/>
          </p:cNvSpPr>
          <p:nvPr>
            <p:ph type="dt" sz="half" idx="10"/>
          </p:nvPr>
        </p:nvSpPr>
        <p:spPr/>
        <p:txBody>
          <a:bodyPr/>
          <a:lstStyle/>
          <a:p>
            <a:fld id="{B17B837F-5923-4890-B87C-A394D4C0E626}" type="datetime1">
              <a:rPr lang="en-US" smtClean="0"/>
              <a:t>4/20/2025</a:t>
            </a:fld>
            <a:endParaRPr lang="en-US"/>
          </a:p>
        </p:txBody>
      </p:sp>
      <p:sp>
        <p:nvSpPr>
          <p:cNvPr id="5" name="Footer Placeholder 4">
            <a:extLst>
              <a:ext uri="{FF2B5EF4-FFF2-40B4-BE49-F238E27FC236}">
                <a16:creationId xmlns:a16="http://schemas.microsoft.com/office/drawing/2014/main" id="{C3B2A6A3-4127-48D5-9784-9FE0EA9F2B0E}"/>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747A031F-D251-4900-90B5-0DBC5EEB8B53}"/>
              </a:ext>
            </a:extLst>
          </p:cNvPr>
          <p:cNvSpPr>
            <a:spLocks noGrp="1"/>
          </p:cNvSpPr>
          <p:nvPr>
            <p:ph type="sldNum" sz="quarter" idx="12"/>
          </p:nvPr>
        </p:nvSpPr>
        <p:spPr/>
        <p:txBody>
          <a:bodyPr/>
          <a:lstStyle/>
          <a:p>
            <a:fld id="{F47845EA-7733-40EE-B074-20032348B727}" type="slidenum">
              <a:rPr lang="en-US" smtClean="0"/>
              <a:t>‹#›</a:t>
            </a:fld>
            <a:endParaRPr lang="en-US"/>
          </a:p>
        </p:txBody>
      </p:sp>
      <p:sp>
        <p:nvSpPr>
          <p:cNvPr id="9" name="Oval 8">
            <a:extLst>
              <a:ext uri="{FF2B5EF4-FFF2-40B4-BE49-F238E27FC236}">
                <a16:creationId xmlns:a16="http://schemas.microsoft.com/office/drawing/2014/main" id="{3AF2D39E-1CF2-6C35-A74E-C2E85F817FF0}"/>
              </a:ext>
            </a:extLst>
          </p:cNvPr>
          <p:cNvSpPr/>
          <p:nvPr userDrawn="1"/>
        </p:nvSpPr>
        <p:spPr>
          <a:xfrm>
            <a:off x="9442580" y="4170784"/>
            <a:ext cx="2674054" cy="2668555"/>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Picture 12">
            <a:extLst>
              <a:ext uri="{FF2B5EF4-FFF2-40B4-BE49-F238E27FC236}">
                <a16:creationId xmlns:a16="http://schemas.microsoft.com/office/drawing/2014/main" id="{803588DA-AF3D-0538-FED6-B91B80D9B0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1405" y="4365482"/>
            <a:ext cx="1676403" cy="1523725"/>
          </a:xfrm>
          <a:prstGeom prst="rect">
            <a:avLst/>
          </a:prstGeom>
        </p:spPr>
      </p:pic>
      <p:pic>
        <p:nvPicPr>
          <p:cNvPr id="15" name="Picture 14">
            <a:extLst>
              <a:ext uri="{FF2B5EF4-FFF2-40B4-BE49-F238E27FC236}">
                <a16:creationId xmlns:a16="http://schemas.microsoft.com/office/drawing/2014/main" id="{4EEE5F5B-B632-2F49-E623-5C0F89CE0E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64754" y="5933727"/>
            <a:ext cx="2229706" cy="756859"/>
          </a:xfrm>
          <a:prstGeom prst="rect">
            <a:avLst/>
          </a:prstGeom>
        </p:spPr>
      </p:pic>
      <p:pic>
        <p:nvPicPr>
          <p:cNvPr id="16" name="Picture 15">
            <a:extLst>
              <a:ext uri="{FF2B5EF4-FFF2-40B4-BE49-F238E27FC236}">
                <a16:creationId xmlns:a16="http://schemas.microsoft.com/office/drawing/2014/main" id="{9AE0316C-62B2-770F-A578-C8D4BEA5ED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2032" y="4433212"/>
            <a:ext cx="1676403" cy="1523725"/>
          </a:xfrm>
          <a:prstGeom prst="rect">
            <a:avLst/>
          </a:prstGeom>
        </p:spPr>
      </p:pic>
      <p:pic>
        <p:nvPicPr>
          <p:cNvPr id="17" name="Picture 16">
            <a:extLst>
              <a:ext uri="{FF2B5EF4-FFF2-40B4-BE49-F238E27FC236}">
                <a16:creationId xmlns:a16="http://schemas.microsoft.com/office/drawing/2014/main" id="{730B28FF-2283-988B-15E2-3907B103BE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5381" y="6001457"/>
            <a:ext cx="2229706" cy="756859"/>
          </a:xfrm>
          <a:prstGeom prst="rect">
            <a:avLst/>
          </a:prstGeom>
        </p:spPr>
      </p:pic>
    </p:spTree>
    <p:extLst>
      <p:ext uri="{BB962C8B-B14F-4D97-AF65-F5344CB8AC3E}">
        <p14:creationId xmlns:p14="http://schemas.microsoft.com/office/powerpoint/2010/main" val="231453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1A85-F374-4F3F-BA0C-52075B074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3497C3-0A16-4208-BEB3-607737FDD7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ED635-7E11-4664-8FBC-36FEBFF2DC4C}"/>
              </a:ext>
            </a:extLst>
          </p:cNvPr>
          <p:cNvSpPr>
            <a:spLocks noGrp="1"/>
          </p:cNvSpPr>
          <p:nvPr>
            <p:ph type="dt" sz="half" idx="10"/>
          </p:nvPr>
        </p:nvSpPr>
        <p:spPr/>
        <p:txBody>
          <a:bodyPr/>
          <a:lstStyle/>
          <a:p>
            <a:fld id="{8C967399-E766-4685-9FBD-AB323FC32A7D}" type="datetime1">
              <a:rPr lang="en-US" smtClean="0"/>
              <a:t>4/20/2025</a:t>
            </a:fld>
            <a:endParaRPr lang="en-US"/>
          </a:p>
        </p:txBody>
      </p:sp>
      <p:sp>
        <p:nvSpPr>
          <p:cNvPr id="5" name="Footer Placeholder 4">
            <a:extLst>
              <a:ext uri="{FF2B5EF4-FFF2-40B4-BE49-F238E27FC236}">
                <a16:creationId xmlns:a16="http://schemas.microsoft.com/office/drawing/2014/main" id="{C4B9DE0C-6D6F-4D42-817A-BBD09369DA60}"/>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E2E03EC4-334C-45C4-A174-AFF5497F81A4}"/>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73332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97DE0-D863-4430-924C-3EB271CE81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98BD85-A68E-409D-B87F-BAD2034195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AA6CF-52A1-4471-AFF7-79B37FEF207B}"/>
              </a:ext>
            </a:extLst>
          </p:cNvPr>
          <p:cNvSpPr>
            <a:spLocks noGrp="1"/>
          </p:cNvSpPr>
          <p:nvPr>
            <p:ph type="dt" sz="half" idx="10"/>
          </p:nvPr>
        </p:nvSpPr>
        <p:spPr/>
        <p:txBody>
          <a:bodyPr/>
          <a:lstStyle/>
          <a:p>
            <a:fld id="{3CC51F76-C07E-4783-93A0-8B62D5F96B8E}" type="datetime1">
              <a:rPr lang="en-US" smtClean="0"/>
              <a:t>4/20/2025</a:t>
            </a:fld>
            <a:endParaRPr lang="en-US"/>
          </a:p>
        </p:txBody>
      </p:sp>
      <p:sp>
        <p:nvSpPr>
          <p:cNvPr id="5" name="Footer Placeholder 4">
            <a:extLst>
              <a:ext uri="{FF2B5EF4-FFF2-40B4-BE49-F238E27FC236}">
                <a16:creationId xmlns:a16="http://schemas.microsoft.com/office/drawing/2014/main" id="{C9E4AF83-3843-42EB-A5A1-2BDCD43FA050}"/>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15368DFD-8437-42AF-BA50-3290D8CDC27B}"/>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88594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083A-4E98-4B0F-9BE9-89B3801C59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EDFED-B2F5-4E8E-B7CC-56CC10C1C4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65BC790-453E-4FDF-8576-041B1DF9865E}"/>
              </a:ext>
            </a:extLst>
          </p:cNvPr>
          <p:cNvSpPr>
            <a:spLocks noGrp="1"/>
          </p:cNvSpPr>
          <p:nvPr>
            <p:ph type="ftr" sz="quarter" idx="11"/>
          </p:nvPr>
        </p:nvSpPr>
        <p:spPr/>
        <p:txBody>
          <a:bodyPr/>
          <a:lstStyle/>
          <a:p>
            <a:r>
              <a:rPr lang="en-US"/>
              <a:t>Gabriele Carcassi - University of Michigan</a:t>
            </a:r>
          </a:p>
        </p:txBody>
      </p:sp>
      <p:sp>
        <p:nvSpPr>
          <p:cNvPr id="9" name="Date Placeholder 8">
            <a:extLst>
              <a:ext uri="{FF2B5EF4-FFF2-40B4-BE49-F238E27FC236}">
                <a16:creationId xmlns:a16="http://schemas.microsoft.com/office/drawing/2014/main" id="{0BC8FBAB-8131-440B-982D-5FFA7A53024B}"/>
              </a:ext>
            </a:extLst>
          </p:cNvPr>
          <p:cNvSpPr>
            <a:spLocks noGrp="1"/>
          </p:cNvSpPr>
          <p:nvPr>
            <p:ph type="dt" sz="half" idx="12"/>
          </p:nvPr>
        </p:nvSpPr>
        <p:spPr/>
        <p:txBody>
          <a:bodyPr/>
          <a:lstStyle/>
          <a:p>
            <a:fld id="{1BD657DF-2C9A-4671-B706-DC789F1F34DF}" type="datetime1">
              <a:rPr lang="en-US" smtClean="0"/>
              <a:t>4/20/2025</a:t>
            </a:fld>
            <a:endParaRPr lang="en-US" dirty="0"/>
          </a:p>
        </p:txBody>
      </p:sp>
      <p:sp>
        <p:nvSpPr>
          <p:cNvPr id="10" name="Slide Number Placeholder 9">
            <a:extLst>
              <a:ext uri="{FF2B5EF4-FFF2-40B4-BE49-F238E27FC236}">
                <a16:creationId xmlns:a16="http://schemas.microsoft.com/office/drawing/2014/main" id="{2CD6FF50-33B5-48AA-9106-E41AD3A7C711}"/>
              </a:ext>
            </a:extLst>
          </p:cNvPr>
          <p:cNvSpPr>
            <a:spLocks noGrp="1"/>
          </p:cNvSpPr>
          <p:nvPr>
            <p:ph type="sldNum" sz="quarter" idx="13"/>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27891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ACB5C-4D91-4CEE-A37D-A6D6EA775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72FF89-CC5E-4ECF-8587-C5477617E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5818F-79A2-4B99-9E93-0A0D3450941C}"/>
              </a:ext>
            </a:extLst>
          </p:cNvPr>
          <p:cNvSpPr>
            <a:spLocks noGrp="1"/>
          </p:cNvSpPr>
          <p:nvPr>
            <p:ph type="dt" sz="half" idx="10"/>
          </p:nvPr>
        </p:nvSpPr>
        <p:spPr/>
        <p:txBody>
          <a:bodyPr/>
          <a:lstStyle/>
          <a:p>
            <a:fld id="{D1B63583-B247-48D3-90DF-EB5188526BF4}" type="datetime1">
              <a:rPr lang="en-US" smtClean="0"/>
              <a:t>4/20/2025</a:t>
            </a:fld>
            <a:endParaRPr lang="en-US"/>
          </a:p>
        </p:txBody>
      </p:sp>
      <p:sp>
        <p:nvSpPr>
          <p:cNvPr id="5" name="Footer Placeholder 4">
            <a:extLst>
              <a:ext uri="{FF2B5EF4-FFF2-40B4-BE49-F238E27FC236}">
                <a16:creationId xmlns:a16="http://schemas.microsoft.com/office/drawing/2014/main" id="{A0A0A171-786D-4212-94DA-A3B5DDCBE8FE}"/>
              </a:ext>
            </a:extLst>
          </p:cNvPr>
          <p:cNvSpPr>
            <a:spLocks noGrp="1"/>
          </p:cNvSpPr>
          <p:nvPr>
            <p:ph type="ftr" sz="quarter" idx="11"/>
          </p:nvPr>
        </p:nvSpPr>
        <p:spPr/>
        <p:txBody>
          <a:bodyPr/>
          <a:lstStyle/>
          <a:p>
            <a:r>
              <a:rPr lang="en-US"/>
              <a:t>Gabriele Carcassi - University of Michigan</a:t>
            </a:r>
          </a:p>
        </p:txBody>
      </p:sp>
      <p:sp>
        <p:nvSpPr>
          <p:cNvPr id="6" name="Slide Number Placeholder 5">
            <a:extLst>
              <a:ext uri="{FF2B5EF4-FFF2-40B4-BE49-F238E27FC236}">
                <a16:creationId xmlns:a16="http://schemas.microsoft.com/office/drawing/2014/main" id="{F90C80CF-897E-4A36-9214-10EE125C5239}"/>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878647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B1A4-D1EF-45A3-9791-016116AFC3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B0615B-3F88-41CF-8B1F-20FB3C7BE2C0}"/>
              </a:ext>
            </a:extLst>
          </p:cNvPr>
          <p:cNvSpPr>
            <a:spLocks noGrp="1"/>
          </p:cNvSpPr>
          <p:nvPr>
            <p:ph sz="half" idx="1"/>
          </p:nvPr>
        </p:nvSpPr>
        <p:spPr>
          <a:xfrm>
            <a:off x="103955"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C97195-09DC-40DF-8642-91B5CEAE2EB1}"/>
              </a:ext>
            </a:extLst>
          </p:cNvPr>
          <p:cNvSpPr>
            <a:spLocks noGrp="1"/>
          </p:cNvSpPr>
          <p:nvPr>
            <p:ph sz="half" idx="2"/>
          </p:nvPr>
        </p:nvSpPr>
        <p:spPr>
          <a:xfrm>
            <a:off x="6172199" y="1105469"/>
            <a:ext cx="5915845" cy="5071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77FD46-DF3C-4CF1-8DB8-AE555EDA6094}"/>
              </a:ext>
            </a:extLst>
          </p:cNvPr>
          <p:cNvSpPr>
            <a:spLocks noGrp="1"/>
          </p:cNvSpPr>
          <p:nvPr>
            <p:ph type="dt" sz="half" idx="10"/>
          </p:nvPr>
        </p:nvSpPr>
        <p:spPr/>
        <p:txBody>
          <a:bodyPr/>
          <a:lstStyle/>
          <a:p>
            <a:fld id="{F60F8E57-C19D-4B93-A01B-7B567064800A}" type="datetime1">
              <a:rPr lang="en-US" smtClean="0"/>
              <a:t>4/20/2025</a:t>
            </a:fld>
            <a:endParaRPr lang="en-US"/>
          </a:p>
        </p:txBody>
      </p:sp>
      <p:sp>
        <p:nvSpPr>
          <p:cNvPr id="6" name="Footer Placeholder 5">
            <a:extLst>
              <a:ext uri="{FF2B5EF4-FFF2-40B4-BE49-F238E27FC236}">
                <a16:creationId xmlns:a16="http://schemas.microsoft.com/office/drawing/2014/main" id="{32AA3C63-BDA7-4CD1-98D2-7B44F82B1548}"/>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C09C5504-0686-44F8-A23D-45B91F88ED2C}"/>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158628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177B-A747-42FD-8F29-D1361B4E2C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DEB389-9A95-4143-B34D-74A157C3E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8FF914-FCFA-477B-964A-C59B91251C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6DC335-A7AE-4EBC-A953-CD7B08744D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06B780-1F08-4E36-968D-D083275A4F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AC007B-DA08-41DC-96BA-9EDC62C18742}"/>
              </a:ext>
            </a:extLst>
          </p:cNvPr>
          <p:cNvSpPr>
            <a:spLocks noGrp="1"/>
          </p:cNvSpPr>
          <p:nvPr>
            <p:ph type="dt" sz="half" idx="10"/>
          </p:nvPr>
        </p:nvSpPr>
        <p:spPr/>
        <p:txBody>
          <a:bodyPr/>
          <a:lstStyle/>
          <a:p>
            <a:fld id="{3BC5F5C6-2A94-4C55-9259-A3847A051166}" type="datetime1">
              <a:rPr lang="en-US" smtClean="0"/>
              <a:t>4/20/2025</a:t>
            </a:fld>
            <a:endParaRPr lang="en-US"/>
          </a:p>
        </p:txBody>
      </p:sp>
      <p:sp>
        <p:nvSpPr>
          <p:cNvPr id="8" name="Footer Placeholder 7">
            <a:extLst>
              <a:ext uri="{FF2B5EF4-FFF2-40B4-BE49-F238E27FC236}">
                <a16:creationId xmlns:a16="http://schemas.microsoft.com/office/drawing/2014/main" id="{29F2FD71-2584-48F8-992F-EBA7CFFACF44}"/>
              </a:ext>
            </a:extLst>
          </p:cNvPr>
          <p:cNvSpPr>
            <a:spLocks noGrp="1"/>
          </p:cNvSpPr>
          <p:nvPr>
            <p:ph type="ftr" sz="quarter" idx="11"/>
          </p:nvPr>
        </p:nvSpPr>
        <p:spPr/>
        <p:txBody>
          <a:bodyPr/>
          <a:lstStyle/>
          <a:p>
            <a:r>
              <a:rPr lang="en-US"/>
              <a:t>Gabriele Carcassi - University of Michigan</a:t>
            </a:r>
          </a:p>
        </p:txBody>
      </p:sp>
      <p:sp>
        <p:nvSpPr>
          <p:cNvPr id="9" name="Slide Number Placeholder 8">
            <a:extLst>
              <a:ext uri="{FF2B5EF4-FFF2-40B4-BE49-F238E27FC236}">
                <a16:creationId xmlns:a16="http://schemas.microsoft.com/office/drawing/2014/main" id="{51FB88B5-3CD1-407E-B5B5-2FDF80D2DBD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328709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BD30F-053D-46F9-9A37-D1DA8923C9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2A0CFC-E613-4829-BB1E-23DC17F1F460}"/>
              </a:ext>
            </a:extLst>
          </p:cNvPr>
          <p:cNvSpPr>
            <a:spLocks noGrp="1"/>
          </p:cNvSpPr>
          <p:nvPr>
            <p:ph type="dt" sz="half" idx="10"/>
          </p:nvPr>
        </p:nvSpPr>
        <p:spPr/>
        <p:txBody>
          <a:bodyPr/>
          <a:lstStyle/>
          <a:p>
            <a:fld id="{9BABEB2F-322D-4C39-A843-930FBF50913E}" type="datetime1">
              <a:rPr lang="en-US" smtClean="0"/>
              <a:t>4/20/2025</a:t>
            </a:fld>
            <a:endParaRPr lang="en-US"/>
          </a:p>
        </p:txBody>
      </p:sp>
      <p:sp>
        <p:nvSpPr>
          <p:cNvPr id="4" name="Footer Placeholder 3">
            <a:extLst>
              <a:ext uri="{FF2B5EF4-FFF2-40B4-BE49-F238E27FC236}">
                <a16:creationId xmlns:a16="http://schemas.microsoft.com/office/drawing/2014/main" id="{B344F9ED-0DC1-499C-966A-67FA83690F04}"/>
              </a:ext>
            </a:extLst>
          </p:cNvPr>
          <p:cNvSpPr>
            <a:spLocks noGrp="1"/>
          </p:cNvSpPr>
          <p:nvPr>
            <p:ph type="ftr" sz="quarter" idx="11"/>
          </p:nvPr>
        </p:nvSpPr>
        <p:spPr/>
        <p:txBody>
          <a:bodyPr/>
          <a:lstStyle/>
          <a:p>
            <a:r>
              <a:rPr lang="en-US"/>
              <a:t>Gabriele Carcassi - University of Michigan</a:t>
            </a:r>
          </a:p>
        </p:txBody>
      </p:sp>
      <p:sp>
        <p:nvSpPr>
          <p:cNvPr id="5" name="Slide Number Placeholder 4">
            <a:extLst>
              <a:ext uri="{FF2B5EF4-FFF2-40B4-BE49-F238E27FC236}">
                <a16:creationId xmlns:a16="http://schemas.microsoft.com/office/drawing/2014/main" id="{5E2F0D14-ECEA-4749-973A-35A78F792B48}"/>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156213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F97A8DE-26FB-44D4-A9F1-CB9FF4220695}"/>
              </a:ext>
            </a:extLst>
          </p:cNvPr>
          <p:cNvSpPr>
            <a:spLocks noGrp="1"/>
          </p:cNvSpPr>
          <p:nvPr>
            <p:ph type="dt" sz="half" idx="10"/>
          </p:nvPr>
        </p:nvSpPr>
        <p:spPr/>
        <p:txBody>
          <a:bodyPr/>
          <a:lstStyle/>
          <a:p>
            <a:fld id="{0ED8DD11-B4C8-4C17-B32B-20732577D80F}" type="datetime1">
              <a:rPr lang="en-US" smtClean="0"/>
              <a:t>4/20/2025</a:t>
            </a:fld>
            <a:endParaRPr lang="en-US" dirty="0"/>
          </a:p>
        </p:txBody>
      </p:sp>
      <p:sp>
        <p:nvSpPr>
          <p:cNvPr id="6" name="Footer Placeholder 5">
            <a:extLst>
              <a:ext uri="{FF2B5EF4-FFF2-40B4-BE49-F238E27FC236}">
                <a16:creationId xmlns:a16="http://schemas.microsoft.com/office/drawing/2014/main" id="{AB56CC65-9693-4336-8892-7DBB0D428480}"/>
              </a:ext>
            </a:extLst>
          </p:cNvPr>
          <p:cNvSpPr>
            <a:spLocks noGrp="1"/>
          </p:cNvSpPr>
          <p:nvPr>
            <p:ph type="ftr" sz="quarter" idx="11"/>
          </p:nvPr>
        </p:nvSpPr>
        <p:spPr/>
        <p:txBody>
          <a:bodyPr/>
          <a:lstStyle/>
          <a:p>
            <a:r>
              <a:rPr lang="en-US"/>
              <a:t>Gabriele Carcassi - University of Michigan</a:t>
            </a:r>
            <a:endParaRPr lang="en-US" dirty="0"/>
          </a:p>
        </p:txBody>
      </p:sp>
      <p:sp>
        <p:nvSpPr>
          <p:cNvPr id="7" name="Slide Number Placeholder 6">
            <a:extLst>
              <a:ext uri="{FF2B5EF4-FFF2-40B4-BE49-F238E27FC236}">
                <a16:creationId xmlns:a16="http://schemas.microsoft.com/office/drawing/2014/main" id="{01092D98-AE7E-447E-AA93-A2032A1FEC20}"/>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2858322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36F1-9482-436E-9974-452FA8C033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63F32D-85F2-44AA-81B0-6B60F5AE6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A3A79-53E7-4E9B-A70E-77106E56C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FD5672-F891-4ED6-8D9F-0B8771B5CE5E}"/>
              </a:ext>
            </a:extLst>
          </p:cNvPr>
          <p:cNvSpPr>
            <a:spLocks noGrp="1"/>
          </p:cNvSpPr>
          <p:nvPr>
            <p:ph type="dt" sz="half" idx="10"/>
          </p:nvPr>
        </p:nvSpPr>
        <p:spPr/>
        <p:txBody>
          <a:bodyPr/>
          <a:lstStyle/>
          <a:p>
            <a:fld id="{89C73617-B4B6-4E79-9FAD-05D1C5F8B017}" type="datetime1">
              <a:rPr lang="en-US" smtClean="0"/>
              <a:t>4/20/2025</a:t>
            </a:fld>
            <a:endParaRPr lang="en-US"/>
          </a:p>
        </p:txBody>
      </p:sp>
      <p:sp>
        <p:nvSpPr>
          <p:cNvPr id="6" name="Footer Placeholder 5">
            <a:extLst>
              <a:ext uri="{FF2B5EF4-FFF2-40B4-BE49-F238E27FC236}">
                <a16:creationId xmlns:a16="http://schemas.microsoft.com/office/drawing/2014/main" id="{11272739-2C05-4A24-88F6-82BBE08FDB25}"/>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62675969-E211-4DE2-B886-5934860C36F7}"/>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312265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7BCD-8167-44E1-825E-012B66377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72A2AE-5BB8-4C31-9C94-6EDE7D578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D1A6C8-B63C-47F8-8C8C-4DB028D4B5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56164-D348-4A71-AE1D-E22897D3C6B4}"/>
              </a:ext>
            </a:extLst>
          </p:cNvPr>
          <p:cNvSpPr>
            <a:spLocks noGrp="1"/>
          </p:cNvSpPr>
          <p:nvPr>
            <p:ph type="dt" sz="half" idx="10"/>
          </p:nvPr>
        </p:nvSpPr>
        <p:spPr/>
        <p:txBody>
          <a:bodyPr/>
          <a:lstStyle/>
          <a:p>
            <a:fld id="{2E584060-AE76-4915-919A-D9E4E4B341C5}" type="datetime1">
              <a:rPr lang="en-US" smtClean="0"/>
              <a:t>4/20/2025</a:t>
            </a:fld>
            <a:endParaRPr lang="en-US"/>
          </a:p>
        </p:txBody>
      </p:sp>
      <p:sp>
        <p:nvSpPr>
          <p:cNvPr id="6" name="Footer Placeholder 5">
            <a:extLst>
              <a:ext uri="{FF2B5EF4-FFF2-40B4-BE49-F238E27FC236}">
                <a16:creationId xmlns:a16="http://schemas.microsoft.com/office/drawing/2014/main" id="{91F6AADB-3A05-424C-9F43-41572E843641}"/>
              </a:ext>
            </a:extLst>
          </p:cNvPr>
          <p:cNvSpPr>
            <a:spLocks noGrp="1"/>
          </p:cNvSpPr>
          <p:nvPr>
            <p:ph type="ftr" sz="quarter" idx="11"/>
          </p:nvPr>
        </p:nvSpPr>
        <p:spPr/>
        <p:txBody>
          <a:bodyPr/>
          <a:lstStyle/>
          <a:p>
            <a:r>
              <a:rPr lang="en-US"/>
              <a:t>Gabriele Carcassi - University of Michigan</a:t>
            </a:r>
          </a:p>
        </p:txBody>
      </p:sp>
      <p:sp>
        <p:nvSpPr>
          <p:cNvPr id="7" name="Slide Number Placeholder 6">
            <a:extLst>
              <a:ext uri="{FF2B5EF4-FFF2-40B4-BE49-F238E27FC236}">
                <a16:creationId xmlns:a16="http://schemas.microsoft.com/office/drawing/2014/main" id="{A6B28A14-221B-4635-AA55-72AC789D4FBE}"/>
              </a:ext>
            </a:extLst>
          </p:cNvPr>
          <p:cNvSpPr>
            <a:spLocks noGrp="1"/>
          </p:cNvSpPr>
          <p:nvPr>
            <p:ph type="sldNum" sz="quarter" idx="12"/>
          </p:nvPr>
        </p:nvSpPr>
        <p:spPr/>
        <p:txBody>
          <a:bodyPr/>
          <a:lstStyle/>
          <a:p>
            <a:fld id="{F47845EA-7733-40EE-B074-20032348B727}" type="slidenum">
              <a:rPr lang="en-US" smtClean="0"/>
              <a:t>‹#›</a:t>
            </a:fld>
            <a:endParaRPr lang="en-US"/>
          </a:p>
        </p:txBody>
      </p:sp>
    </p:spTree>
    <p:extLst>
      <p:ext uri="{BB962C8B-B14F-4D97-AF65-F5344CB8AC3E}">
        <p14:creationId xmlns:p14="http://schemas.microsoft.com/office/powerpoint/2010/main" val="955683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AE79D-67AF-4A6E-B20E-A13E26034F0F}"/>
              </a:ext>
            </a:extLst>
          </p:cNvPr>
          <p:cNvSpPr>
            <a:spLocks noGrp="1"/>
          </p:cNvSpPr>
          <p:nvPr>
            <p:ph type="title"/>
          </p:nvPr>
        </p:nvSpPr>
        <p:spPr>
          <a:xfrm>
            <a:off x="103955" y="84779"/>
            <a:ext cx="11984090" cy="89742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EDFF892-5903-470F-A479-331C39379FA1}"/>
              </a:ext>
            </a:extLst>
          </p:cNvPr>
          <p:cNvSpPr>
            <a:spLocks noGrp="1"/>
          </p:cNvSpPr>
          <p:nvPr>
            <p:ph type="body" idx="1"/>
          </p:nvPr>
        </p:nvSpPr>
        <p:spPr>
          <a:xfrm>
            <a:off x="103955" y="1075038"/>
            <a:ext cx="11984090" cy="538174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86424-CA87-4045-BC8B-6EDDC11B3217}"/>
              </a:ext>
            </a:extLst>
          </p:cNvPr>
          <p:cNvSpPr>
            <a:spLocks noGrp="1"/>
          </p:cNvSpPr>
          <p:nvPr>
            <p:ph type="dt" sz="half" idx="2"/>
          </p:nvPr>
        </p:nvSpPr>
        <p:spPr>
          <a:xfrm>
            <a:off x="7604759" y="6580246"/>
            <a:ext cx="2229706" cy="228609"/>
          </a:xfrm>
          <a:prstGeom prst="rect">
            <a:avLst/>
          </a:prstGeom>
        </p:spPr>
        <p:txBody>
          <a:bodyPr vert="horz" lIns="91440" tIns="45720" rIns="91440" bIns="45720" rtlCol="0" anchor="ctr"/>
          <a:lstStyle>
            <a:lvl1pPr algn="l">
              <a:defRPr sz="1200">
                <a:solidFill>
                  <a:schemeClr val="tx1">
                    <a:tint val="75000"/>
                  </a:schemeClr>
                </a:solidFill>
              </a:defRPr>
            </a:lvl1pPr>
          </a:lstStyle>
          <a:p>
            <a:fld id="{9BCF93D8-EE7C-4E45-9013-A80F31CD4440}" type="datetime1">
              <a:rPr lang="en-US" smtClean="0"/>
              <a:t>4/20/2025</a:t>
            </a:fld>
            <a:endParaRPr lang="en-US" dirty="0"/>
          </a:p>
        </p:txBody>
      </p:sp>
      <p:sp>
        <p:nvSpPr>
          <p:cNvPr id="5" name="Footer Placeholder 4">
            <a:extLst>
              <a:ext uri="{FF2B5EF4-FFF2-40B4-BE49-F238E27FC236}">
                <a16:creationId xmlns:a16="http://schemas.microsoft.com/office/drawing/2014/main" id="{3A6D1E3F-305F-48EC-9661-A5555D6D9141}"/>
              </a:ext>
            </a:extLst>
          </p:cNvPr>
          <p:cNvSpPr>
            <a:spLocks noGrp="1"/>
          </p:cNvSpPr>
          <p:nvPr>
            <p:ph type="ftr" sz="quarter" idx="3"/>
          </p:nvPr>
        </p:nvSpPr>
        <p:spPr>
          <a:xfrm>
            <a:off x="119730" y="6565529"/>
            <a:ext cx="5967867" cy="23596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Gabriele Carcassi - University of Michigan</a:t>
            </a:r>
            <a:endParaRPr lang="en-US" dirty="0"/>
          </a:p>
        </p:txBody>
      </p:sp>
      <p:sp>
        <p:nvSpPr>
          <p:cNvPr id="6" name="Slide Number Placeholder 5">
            <a:extLst>
              <a:ext uri="{FF2B5EF4-FFF2-40B4-BE49-F238E27FC236}">
                <a16:creationId xmlns:a16="http://schemas.microsoft.com/office/drawing/2014/main" id="{1B9D7172-52C7-47AA-A8CB-03E0DDB3662E}"/>
              </a:ext>
            </a:extLst>
          </p:cNvPr>
          <p:cNvSpPr>
            <a:spLocks noGrp="1"/>
          </p:cNvSpPr>
          <p:nvPr>
            <p:ph type="sldNum" sz="quarter" idx="4"/>
          </p:nvPr>
        </p:nvSpPr>
        <p:spPr>
          <a:xfrm>
            <a:off x="11540178" y="6572888"/>
            <a:ext cx="555908" cy="228609"/>
          </a:xfrm>
          <a:prstGeom prst="rect">
            <a:avLst/>
          </a:prstGeom>
        </p:spPr>
        <p:txBody>
          <a:bodyPr vert="horz" lIns="91440" tIns="45720" rIns="91440" bIns="45720" rtlCol="0" anchor="ctr"/>
          <a:lstStyle>
            <a:lvl1pPr algn="r">
              <a:defRPr sz="1200">
                <a:solidFill>
                  <a:schemeClr val="tx1">
                    <a:tint val="75000"/>
                  </a:schemeClr>
                </a:solidFill>
              </a:defRPr>
            </a:lvl1pPr>
          </a:lstStyle>
          <a:p>
            <a:fld id="{F47845EA-7733-40EE-B074-20032348B727}" type="slidenum">
              <a:rPr lang="en-US" smtClean="0"/>
              <a:t>‹#›</a:t>
            </a:fld>
            <a:endParaRPr lang="en-US"/>
          </a:p>
        </p:txBody>
      </p:sp>
      <p:sp>
        <p:nvSpPr>
          <p:cNvPr id="7" name="Oval 6">
            <a:extLst>
              <a:ext uri="{FF2B5EF4-FFF2-40B4-BE49-F238E27FC236}">
                <a16:creationId xmlns:a16="http://schemas.microsoft.com/office/drawing/2014/main" id="{B1AA285D-1676-8476-E3FF-1782C3DC601F}"/>
              </a:ext>
            </a:extLst>
          </p:cNvPr>
          <p:cNvSpPr/>
          <p:nvPr userDrawn="1"/>
        </p:nvSpPr>
        <p:spPr>
          <a:xfrm>
            <a:off x="9442580" y="4170784"/>
            <a:ext cx="2674054" cy="2668555"/>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93C0152C-5722-D560-A1D1-83330A0E1841}"/>
              </a:ext>
            </a:extLst>
          </p:cNvPr>
          <p:cNvSpPr txBox="1"/>
          <p:nvPr userDrawn="1"/>
        </p:nvSpPr>
        <p:spPr>
          <a:xfrm>
            <a:off x="9723330" y="5954370"/>
            <a:ext cx="2151551" cy="261610"/>
          </a:xfrm>
          <a:prstGeom prst="rect">
            <a:avLst/>
          </a:prstGeom>
          <a:noFill/>
        </p:spPr>
        <p:txBody>
          <a:bodyPr wrap="none">
            <a:spAutoFit/>
          </a:bodyPr>
          <a:lstStyle/>
          <a:p>
            <a:r>
              <a:rPr lang="en-US" sz="1100" dirty="0"/>
              <a:t>https://assumptionsofphysics.org/</a:t>
            </a:r>
          </a:p>
        </p:txBody>
      </p:sp>
      <p:pic>
        <p:nvPicPr>
          <p:cNvPr id="14" name="Picture 13">
            <a:extLst>
              <a:ext uri="{FF2B5EF4-FFF2-40B4-BE49-F238E27FC236}">
                <a16:creationId xmlns:a16="http://schemas.microsoft.com/office/drawing/2014/main" id="{12EABDBC-29F5-54A5-0B74-DE652EDCED6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21201" y="5161572"/>
            <a:ext cx="755811" cy="686976"/>
          </a:xfrm>
          <a:prstGeom prst="rect">
            <a:avLst/>
          </a:prstGeom>
        </p:spPr>
      </p:pic>
      <p:pic>
        <p:nvPicPr>
          <p:cNvPr id="17" name="Picture 16">
            <a:extLst>
              <a:ext uri="{FF2B5EF4-FFF2-40B4-BE49-F238E27FC236}">
                <a16:creationId xmlns:a16="http://schemas.microsoft.com/office/drawing/2014/main" id="{90CDCAE5-166F-5A8D-47B6-2316E82EF1EA}"/>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124150" y="6274104"/>
            <a:ext cx="1313865" cy="445983"/>
          </a:xfrm>
          <a:prstGeom prst="rect">
            <a:avLst/>
          </a:prstGeom>
        </p:spPr>
      </p:pic>
    </p:spTree>
    <p:extLst>
      <p:ext uri="{BB962C8B-B14F-4D97-AF65-F5344CB8AC3E}">
        <p14:creationId xmlns:p14="http://schemas.microsoft.com/office/powerpoint/2010/main" val="3603477694"/>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hf sldNum="0"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slideLayout" Target="../slideLayouts/slideLayout7.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9CB09A4-A438-3C2F-7385-A9C475B8390A}"/>
              </a:ext>
            </a:extLst>
          </p:cNvPr>
          <p:cNvSpPr>
            <a:spLocks noGrp="1"/>
          </p:cNvSpPr>
          <p:nvPr>
            <p:ph type="ctrTitle"/>
          </p:nvPr>
        </p:nvSpPr>
        <p:spPr>
          <a:xfrm>
            <a:off x="1524000" y="1122363"/>
            <a:ext cx="9144000" cy="2387600"/>
          </a:xfrm>
        </p:spPr>
        <p:txBody>
          <a:bodyPr>
            <a:normAutofit/>
          </a:bodyPr>
          <a:lstStyle/>
          <a:p>
            <a:r>
              <a:rPr lang="en-US" dirty="0"/>
              <a:t>Entropy not disorder</a:t>
            </a:r>
          </a:p>
        </p:txBody>
      </p:sp>
      <p:sp>
        <p:nvSpPr>
          <p:cNvPr id="11" name="Subtitle 2">
            <a:extLst>
              <a:ext uri="{FF2B5EF4-FFF2-40B4-BE49-F238E27FC236}">
                <a16:creationId xmlns:a16="http://schemas.microsoft.com/office/drawing/2014/main" id="{F7526EB5-6349-1B82-B5F3-D13CA153F9B4}"/>
              </a:ext>
            </a:extLst>
          </p:cNvPr>
          <p:cNvSpPr>
            <a:spLocks noGrp="1"/>
          </p:cNvSpPr>
          <p:nvPr>
            <p:ph type="subTitle" idx="1"/>
          </p:nvPr>
        </p:nvSpPr>
        <p:spPr>
          <a:xfrm>
            <a:off x="1524000" y="3602038"/>
            <a:ext cx="9144000" cy="1655762"/>
          </a:xfrm>
        </p:spPr>
        <p:txBody>
          <a:bodyPr/>
          <a:lstStyle/>
          <a:p>
            <a:r>
              <a:rPr lang="en-US" dirty="0"/>
              <a:t>Gabriele </a:t>
            </a:r>
            <a:r>
              <a:rPr lang="en-US" dirty="0" err="1"/>
              <a:t>Carcassi</a:t>
            </a:r>
            <a:endParaRPr lang="en-US" dirty="0"/>
          </a:p>
        </p:txBody>
      </p:sp>
    </p:spTree>
    <p:extLst>
      <p:ext uri="{BB962C8B-B14F-4D97-AF65-F5344CB8AC3E}">
        <p14:creationId xmlns:p14="http://schemas.microsoft.com/office/powerpoint/2010/main" val="72753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8EBC7-3E5D-B5B4-4602-AE7FA0B206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B316831-E2E1-FE12-860F-275EBB6437AE}"/>
              </a:ext>
            </a:extLst>
          </p:cNvPr>
          <p:cNvSpPr txBox="1"/>
          <p:nvPr/>
        </p:nvSpPr>
        <p:spPr>
          <a:xfrm>
            <a:off x="2984092" y="145131"/>
            <a:ext cx="6223820" cy="584775"/>
          </a:xfrm>
          <a:prstGeom prst="rect">
            <a:avLst/>
          </a:prstGeom>
          <a:noFill/>
        </p:spPr>
        <p:txBody>
          <a:bodyPr wrap="none" rtlCol="0">
            <a:spAutoFit/>
          </a:bodyPr>
          <a:lstStyle/>
          <a:p>
            <a:pPr algn="ctr"/>
            <a:r>
              <a:rPr lang="en-US" sz="3200" dirty="0"/>
              <a:t>Which one has more “information”?</a:t>
            </a:r>
          </a:p>
        </p:txBody>
      </p:sp>
      <p:sp>
        <p:nvSpPr>
          <p:cNvPr id="8" name="Freeform: Shape 7">
            <a:extLst>
              <a:ext uri="{FF2B5EF4-FFF2-40B4-BE49-F238E27FC236}">
                <a16:creationId xmlns:a16="http://schemas.microsoft.com/office/drawing/2014/main" id="{0476CC99-67DB-A16D-90BE-570401E5952F}"/>
              </a:ext>
            </a:extLst>
          </p:cNvPr>
          <p:cNvSpPr/>
          <p:nvPr/>
        </p:nvSpPr>
        <p:spPr>
          <a:xfrm rot="5400000">
            <a:off x="1472433" y="156242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CE8A2BDC-7F28-C0EA-C5AE-D3F447DBD763}"/>
              </a:ext>
            </a:extLst>
          </p:cNvPr>
          <p:cNvSpPr/>
          <p:nvPr/>
        </p:nvSpPr>
        <p:spPr>
          <a:xfrm>
            <a:off x="1847850"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61244DB-AE04-566D-5B08-08493EB46868}"/>
              </a:ext>
            </a:extLst>
          </p:cNvPr>
          <p:cNvSpPr/>
          <p:nvPr/>
        </p:nvSpPr>
        <p:spPr>
          <a:xfrm>
            <a:off x="2315725"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62841B7-EBBB-1491-73E3-BEA7E7A4DBE4}"/>
              </a:ext>
            </a:extLst>
          </p:cNvPr>
          <p:cNvSpPr/>
          <p:nvPr/>
        </p:nvSpPr>
        <p:spPr>
          <a:xfrm>
            <a:off x="2081788" y="21378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3BA3866-708D-EAF8-FD3D-3CA9CB9E2199}"/>
              </a:ext>
            </a:extLst>
          </p:cNvPr>
          <p:cNvSpPr/>
          <p:nvPr/>
        </p:nvSpPr>
        <p:spPr>
          <a:xfrm>
            <a:off x="1847851" y="193259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B93F7FF-9E61-E0AE-AA92-1D0F81695AA2}"/>
              </a:ext>
            </a:extLst>
          </p:cNvPr>
          <p:cNvSpPr/>
          <p:nvPr/>
        </p:nvSpPr>
        <p:spPr>
          <a:xfrm>
            <a:off x="2299344" y="18711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5C6C15E-D3FA-BC29-ADD6-6F07BC5E5403}"/>
              </a:ext>
            </a:extLst>
          </p:cNvPr>
          <p:cNvSpPr/>
          <p:nvPr/>
        </p:nvSpPr>
        <p:spPr>
          <a:xfrm>
            <a:off x="2032644" y="166589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CF33E78-1146-09EE-4E89-E22923EFDA0B}"/>
              </a:ext>
            </a:extLst>
          </p:cNvPr>
          <p:cNvSpPr/>
          <p:nvPr/>
        </p:nvSpPr>
        <p:spPr>
          <a:xfrm rot="5400000">
            <a:off x="7806560" y="156242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92E6678A-8222-D37B-75B4-0000482D0D35}"/>
              </a:ext>
            </a:extLst>
          </p:cNvPr>
          <p:cNvSpPr/>
          <p:nvPr/>
        </p:nvSpPr>
        <p:spPr>
          <a:xfrm>
            <a:off x="8181977"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08C349-736E-8095-86E4-8BE7C86F44F8}"/>
              </a:ext>
            </a:extLst>
          </p:cNvPr>
          <p:cNvSpPr/>
          <p:nvPr/>
        </p:nvSpPr>
        <p:spPr>
          <a:xfrm>
            <a:off x="8649852"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DAB006-E7E3-1A03-AF0C-8EC431D54888}"/>
              </a:ext>
            </a:extLst>
          </p:cNvPr>
          <p:cNvSpPr/>
          <p:nvPr/>
        </p:nvSpPr>
        <p:spPr>
          <a:xfrm>
            <a:off x="8415915" y="21378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7CA55A7B-8674-83DB-AAC0-33105DF7059D}"/>
              </a:ext>
            </a:extLst>
          </p:cNvPr>
          <p:cNvSpPr/>
          <p:nvPr/>
        </p:nvSpPr>
        <p:spPr>
          <a:xfrm rot="5400000">
            <a:off x="9844912" y="156242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6FD34195-667E-2501-C8FD-21915E181425}"/>
              </a:ext>
            </a:extLst>
          </p:cNvPr>
          <p:cNvSpPr/>
          <p:nvPr/>
        </p:nvSpPr>
        <p:spPr>
          <a:xfrm>
            <a:off x="10220329" y="234315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5963812-EEC8-CEAF-F504-E779FF6A0BF0}"/>
              </a:ext>
            </a:extLst>
          </p:cNvPr>
          <p:cNvSpPr/>
          <p:nvPr/>
        </p:nvSpPr>
        <p:spPr>
          <a:xfrm>
            <a:off x="10688204" y="234315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BDC8C66-361F-C98D-A958-E9549D47DDFC}"/>
              </a:ext>
            </a:extLst>
          </p:cNvPr>
          <p:cNvSpPr/>
          <p:nvPr/>
        </p:nvSpPr>
        <p:spPr>
          <a:xfrm>
            <a:off x="10454267" y="213787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7ABAA51-4ACF-4BE8-BA26-812B9544BAFC}"/>
              </a:ext>
            </a:extLst>
          </p:cNvPr>
          <p:cNvSpPr/>
          <p:nvPr/>
        </p:nvSpPr>
        <p:spPr>
          <a:xfrm rot="5400000">
            <a:off x="3510784" y="156242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5">
            <a:extLst>
              <a:ext uri="{FF2B5EF4-FFF2-40B4-BE49-F238E27FC236}">
                <a16:creationId xmlns:a16="http://schemas.microsoft.com/office/drawing/2014/main" id="{85AFF614-1B64-0AF3-CF70-CD63AFF2BC10}"/>
              </a:ext>
            </a:extLst>
          </p:cNvPr>
          <p:cNvSpPr/>
          <p:nvPr/>
        </p:nvSpPr>
        <p:spPr>
          <a:xfrm>
            <a:off x="1235622" y="942482"/>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6D1E1A9-1C21-296D-1DC0-6B7F5D64C8AF}"/>
              </a:ext>
            </a:extLst>
          </p:cNvPr>
          <p:cNvSpPr/>
          <p:nvPr/>
        </p:nvSpPr>
        <p:spPr>
          <a:xfrm>
            <a:off x="7489728" y="942481"/>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C5BFDA8-119D-01C4-EF64-1288BCCAD1EB}"/>
              </a:ext>
            </a:extLst>
          </p:cNvPr>
          <p:cNvSpPr/>
          <p:nvPr/>
        </p:nvSpPr>
        <p:spPr>
          <a:xfrm rot="5400000">
            <a:off x="4238261" y="416577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81E2C6AC-74C3-AE5F-8D78-1CEBA2266867}"/>
              </a:ext>
            </a:extLst>
          </p:cNvPr>
          <p:cNvSpPr/>
          <p:nvPr/>
        </p:nvSpPr>
        <p:spPr>
          <a:xfrm>
            <a:off x="4613678" y="494650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09EAB71-C716-A49F-823B-03A701B9F963}"/>
              </a:ext>
            </a:extLst>
          </p:cNvPr>
          <p:cNvSpPr/>
          <p:nvPr/>
        </p:nvSpPr>
        <p:spPr>
          <a:xfrm>
            <a:off x="5081553" y="494650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418B530-E33F-AA99-4D9E-1F4CB4098318}"/>
              </a:ext>
            </a:extLst>
          </p:cNvPr>
          <p:cNvSpPr/>
          <p:nvPr/>
        </p:nvSpPr>
        <p:spPr>
          <a:xfrm>
            <a:off x="4847616" y="474122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17C90898-698C-3978-40FF-51CD600B128F}"/>
              </a:ext>
            </a:extLst>
          </p:cNvPr>
          <p:cNvSpPr/>
          <p:nvPr/>
        </p:nvSpPr>
        <p:spPr>
          <a:xfrm rot="5400000">
            <a:off x="6276613" y="416577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D8842884-DD6E-7B1F-7397-8AA32B8AAF1F}"/>
              </a:ext>
            </a:extLst>
          </p:cNvPr>
          <p:cNvSpPr/>
          <p:nvPr/>
        </p:nvSpPr>
        <p:spPr>
          <a:xfrm>
            <a:off x="6652030" y="494650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16DEDBE-F10D-26FC-E25C-C49748BA6036}"/>
              </a:ext>
            </a:extLst>
          </p:cNvPr>
          <p:cNvSpPr/>
          <p:nvPr/>
        </p:nvSpPr>
        <p:spPr>
          <a:xfrm>
            <a:off x="7119905" y="494650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3029943-A2DF-2981-ABAC-471D2C2F407C}"/>
              </a:ext>
            </a:extLst>
          </p:cNvPr>
          <p:cNvSpPr/>
          <p:nvPr/>
        </p:nvSpPr>
        <p:spPr>
          <a:xfrm>
            <a:off x="4613678" y="4518599"/>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556C85D-FCC2-0DA2-54A5-3D1026AD8E5D}"/>
              </a:ext>
            </a:extLst>
          </p:cNvPr>
          <p:cNvSpPr/>
          <p:nvPr/>
        </p:nvSpPr>
        <p:spPr>
          <a:xfrm>
            <a:off x="3921429" y="3545831"/>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32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114C6-20ED-9011-A06A-E92685B92188}"/>
            </a:ext>
          </a:extLst>
        </p:cNvPr>
        <p:cNvGrpSpPr/>
        <p:nvPr/>
      </p:nvGrpSpPr>
      <p:grpSpPr>
        <a:xfrm>
          <a:off x="0" y="0"/>
          <a:ext cx="0" cy="0"/>
          <a:chOff x="0" y="0"/>
          <a:chExt cx="0" cy="0"/>
        </a:xfrm>
      </p:grpSpPr>
      <p:sp>
        <p:nvSpPr>
          <p:cNvPr id="8" name="Freeform: Shape 7">
            <a:extLst>
              <a:ext uri="{FF2B5EF4-FFF2-40B4-BE49-F238E27FC236}">
                <a16:creationId xmlns:a16="http://schemas.microsoft.com/office/drawing/2014/main" id="{E1F50B10-4ACC-E88D-9FAC-427C6F172309}"/>
              </a:ext>
            </a:extLst>
          </p:cNvPr>
          <p:cNvSpPr/>
          <p:nvPr/>
        </p:nvSpPr>
        <p:spPr>
          <a:xfrm rot="5400000">
            <a:off x="1472433" y="156242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B9B4172-B66D-7A1F-46B4-AD542FA5063F}"/>
              </a:ext>
            </a:extLst>
          </p:cNvPr>
          <p:cNvSpPr/>
          <p:nvPr/>
        </p:nvSpPr>
        <p:spPr>
          <a:xfrm>
            <a:off x="1847850"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970A695-E912-A6F5-C7CC-8906F7AC18D1}"/>
              </a:ext>
            </a:extLst>
          </p:cNvPr>
          <p:cNvSpPr/>
          <p:nvPr/>
        </p:nvSpPr>
        <p:spPr>
          <a:xfrm>
            <a:off x="2315725"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0A39DB5-2EA8-8489-2643-701E587394A9}"/>
              </a:ext>
            </a:extLst>
          </p:cNvPr>
          <p:cNvSpPr/>
          <p:nvPr/>
        </p:nvSpPr>
        <p:spPr>
          <a:xfrm>
            <a:off x="2081788" y="21378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DB0724A-C09B-477E-6986-39138D512068}"/>
              </a:ext>
            </a:extLst>
          </p:cNvPr>
          <p:cNvSpPr/>
          <p:nvPr/>
        </p:nvSpPr>
        <p:spPr>
          <a:xfrm>
            <a:off x="1847851" y="193259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11A35C-EAC5-71BA-4B4C-B66838AD5852}"/>
              </a:ext>
            </a:extLst>
          </p:cNvPr>
          <p:cNvSpPr/>
          <p:nvPr/>
        </p:nvSpPr>
        <p:spPr>
          <a:xfrm>
            <a:off x="2299344" y="1871170"/>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C22F128-2B1C-1F95-519C-5847EB42BFBE}"/>
              </a:ext>
            </a:extLst>
          </p:cNvPr>
          <p:cNvSpPr/>
          <p:nvPr/>
        </p:nvSpPr>
        <p:spPr>
          <a:xfrm>
            <a:off x="2032644" y="1665890"/>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E992628-0FA9-539C-C330-FDC06B43710C}"/>
              </a:ext>
            </a:extLst>
          </p:cNvPr>
          <p:cNvSpPr/>
          <p:nvPr/>
        </p:nvSpPr>
        <p:spPr>
          <a:xfrm rot="5400000">
            <a:off x="7806560" y="156242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0460CEF8-4313-48F7-9478-8A7FB15E885E}"/>
              </a:ext>
            </a:extLst>
          </p:cNvPr>
          <p:cNvSpPr/>
          <p:nvPr/>
        </p:nvSpPr>
        <p:spPr>
          <a:xfrm>
            <a:off x="8181977"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4348B6-C617-D895-F753-003AF5F0FC3E}"/>
              </a:ext>
            </a:extLst>
          </p:cNvPr>
          <p:cNvSpPr/>
          <p:nvPr/>
        </p:nvSpPr>
        <p:spPr>
          <a:xfrm>
            <a:off x="8649852"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1015ACA-AB9D-920C-6A97-038EBB9EF564}"/>
              </a:ext>
            </a:extLst>
          </p:cNvPr>
          <p:cNvSpPr/>
          <p:nvPr/>
        </p:nvSpPr>
        <p:spPr>
          <a:xfrm>
            <a:off x="8415915" y="21378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7390FCD-9570-5685-B05D-7ADDCB457A16}"/>
              </a:ext>
            </a:extLst>
          </p:cNvPr>
          <p:cNvSpPr/>
          <p:nvPr/>
        </p:nvSpPr>
        <p:spPr>
          <a:xfrm rot="5400000">
            <a:off x="9844912" y="156242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4E1029D1-FAF3-1306-3482-7EDA59508DA9}"/>
              </a:ext>
            </a:extLst>
          </p:cNvPr>
          <p:cNvSpPr/>
          <p:nvPr/>
        </p:nvSpPr>
        <p:spPr>
          <a:xfrm>
            <a:off x="10220329" y="234315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6A6B4A7-D4DC-E4F8-3411-58EAAFEC2710}"/>
              </a:ext>
            </a:extLst>
          </p:cNvPr>
          <p:cNvSpPr/>
          <p:nvPr/>
        </p:nvSpPr>
        <p:spPr>
          <a:xfrm>
            <a:off x="10688204" y="2343151"/>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A30B653-0061-F744-03AF-D1816ED7313F}"/>
              </a:ext>
            </a:extLst>
          </p:cNvPr>
          <p:cNvSpPr/>
          <p:nvPr/>
        </p:nvSpPr>
        <p:spPr>
          <a:xfrm>
            <a:off x="10454267" y="2137871"/>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D1C0E18-E9AE-795F-3076-F32212C46464}"/>
              </a:ext>
            </a:extLst>
          </p:cNvPr>
          <p:cNvSpPr/>
          <p:nvPr/>
        </p:nvSpPr>
        <p:spPr>
          <a:xfrm rot="5400000">
            <a:off x="3510784" y="156242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5">
            <a:extLst>
              <a:ext uri="{FF2B5EF4-FFF2-40B4-BE49-F238E27FC236}">
                <a16:creationId xmlns:a16="http://schemas.microsoft.com/office/drawing/2014/main" id="{F460BA31-42F6-5443-AF2F-F89242B9709B}"/>
              </a:ext>
            </a:extLst>
          </p:cNvPr>
          <p:cNvSpPr/>
          <p:nvPr/>
        </p:nvSpPr>
        <p:spPr>
          <a:xfrm>
            <a:off x="1235622" y="942482"/>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74CFAC1-5CBC-0512-AE23-F34B429990D5}"/>
              </a:ext>
            </a:extLst>
          </p:cNvPr>
          <p:cNvSpPr/>
          <p:nvPr/>
        </p:nvSpPr>
        <p:spPr>
          <a:xfrm>
            <a:off x="7489728" y="942481"/>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71E30E2-BAF0-D0C2-E01D-10D5DAF75A12}"/>
              </a:ext>
            </a:extLst>
          </p:cNvPr>
          <p:cNvSpPr/>
          <p:nvPr/>
        </p:nvSpPr>
        <p:spPr>
          <a:xfrm rot="5400000">
            <a:off x="4238261" y="416577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93E39F45-9153-48BE-2EA3-994ACD51AEEB}"/>
              </a:ext>
            </a:extLst>
          </p:cNvPr>
          <p:cNvSpPr/>
          <p:nvPr/>
        </p:nvSpPr>
        <p:spPr>
          <a:xfrm>
            <a:off x="4613678" y="494650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E397E79-F089-5D55-7B44-8A0B0B7CE27D}"/>
              </a:ext>
            </a:extLst>
          </p:cNvPr>
          <p:cNvSpPr/>
          <p:nvPr/>
        </p:nvSpPr>
        <p:spPr>
          <a:xfrm>
            <a:off x="5081553" y="494650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C94DF66-BBDF-BD3C-EC57-E7FBAF16C9EF}"/>
              </a:ext>
            </a:extLst>
          </p:cNvPr>
          <p:cNvSpPr/>
          <p:nvPr/>
        </p:nvSpPr>
        <p:spPr>
          <a:xfrm>
            <a:off x="4847616" y="474122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417ADEF1-371B-E790-4BD1-F3AAC3704289}"/>
              </a:ext>
            </a:extLst>
          </p:cNvPr>
          <p:cNvSpPr/>
          <p:nvPr/>
        </p:nvSpPr>
        <p:spPr>
          <a:xfrm rot="5400000">
            <a:off x="6276613" y="416577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4B8187EE-6021-9618-D5DF-CC309A11DEFE}"/>
              </a:ext>
            </a:extLst>
          </p:cNvPr>
          <p:cNvSpPr/>
          <p:nvPr/>
        </p:nvSpPr>
        <p:spPr>
          <a:xfrm>
            <a:off x="6652030" y="4946501"/>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9748579-4A9E-642D-D40A-C3562D524D09}"/>
              </a:ext>
            </a:extLst>
          </p:cNvPr>
          <p:cNvSpPr/>
          <p:nvPr/>
        </p:nvSpPr>
        <p:spPr>
          <a:xfrm>
            <a:off x="7119905" y="4946501"/>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C8194CB-61B6-C686-F4DB-8EF54253E97F}"/>
              </a:ext>
            </a:extLst>
          </p:cNvPr>
          <p:cNvSpPr/>
          <p:nvPr/>
        </p:nvSpPr>
        <p:spPr>
          <a:xfrm>
            <a:off x="4613678" y="4518599"/>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7A56935-0D03-2FF9-DB31-258F4EA46A7A}"/>
              </a:ext>
            </a:extLst>
          </p:cNvPr>
          <p:cNvSpPr/>
          <p:nvPr/>
        </p:nvSpPr>
        <p:spPr>
          <a:xfrm>
            <a:off x="3921429" y="3545831"/>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C988A4E-CFFF-6D17-64FC-2DD9808E493C}"/>
              </a:ext>
            </a:extLst>
          </p:cNvPr>
          <p:cNvSpPr txBox="1"/>
          <p:nvPr/>
        </p:nvSpPr>
        <p:spPr>
          <a:xfrm>
            <a:off x="2984092" y="145131"/>
            <a:ext cx="6223820" cy="584775"/>
          </a:xfrm>
          <a:prstGeom prst="rect">
            <a:avLst/>
          </a:prstGeom>
          <a:noFill/>
        </p:spPr>
        <p:txBody>
          <a:bodyPr wrap="none" rtlCol="0">
            <a:spAutoFit/>
          </a:bodyPr>
          <a:lstStyle/>
          <a:p>
            <a:pPr algn="ctr"/>
            <a:r>
              <a:rPr lang="en-US" sz="3200" dirty="0"/>
              <a:t>Which one has more “information”?</a:t>
            </a:r>
          </a:p>
        </p:txBody>
      </p:sp>
    </p:spTree>
    <p:extLst>
      <p:ext uri="{BB962C8B-B14F-4D97-AF65-F5344CB8AC3E}">
        <p14:creationId xmlns:p14="http://schemas.microsoft.com/office/powerpoint/2010/main" val="372484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75B0-B842-49F5-33B8-6B378845297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1858819-8B42-DD82-6A87-7D9052E15783}"/>
              </a:ext>
            </a:extLst>
          </p:cNvPr>
          <p:cNvSpPr/>
          <p:nvPr/>
        </p:nvSpPr>
        <p:spPr>
          <a:xfrm>
            <a:off x="1133475" y="285750"/>
            <a:ext cx="1876425" cy="139065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Gas at 100 C</a:t>
            </a:r>
          </a:p>
        </p:txBody>
      </p:sp>
      <p:sp>
        <p:nvSpPr>
          <p:cNvPr id="4" name="Rectangle 3">
            <a:extLst>
              <a:ext uri="{FF2B5EF4-FFF2-40B4-BE49-F238E27FC236}">
                <a16:creationId xmlns:a16="http://schemas.microsoft.com/office/drawing/2014/main" id="{A95FC72E-D8B8-0145-1B57-2DAC2E3C635F}"/>
              </a:ext>
            </a:extLst>
          </p:cNvPr>
          <p:cNvSpPr/>
          <p:nvPr/>
        </p:nvSpPr>
        <p:spPr>
          <a:xfrm>
            <a:off x="4391025" y="285750"/>
            <a:ext cx="1876425" cy="139065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Gas at 1000 C</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AE38616-9282-3D3D-BCE8-C9F9CC6B44EB}"/>
                  </a:ext>
                </a:extLst>
              </p:cNvPr>
              <p:cNvSpPr txBox="1"/>
              <p:nvPr/>
            </p:nvSpPr>
            <p:spPr>
              <a:xfrm>
                <a:off x="1748265" y="1733550"/>
                <a:ext cx="6468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100</m:t>
                          </m:r>
                        </m:sub>
                      </m:sSub>
                    </m:oMath>
                  </m:oMathPara>
                </a14:m>
                <a:endParaRPr lang="en-US" b="0" dirty="0"/>
              </a:p>
            </p:txBody>
          </p:sp>
        </mc:Choice>
        <mc:Fallback xmlns="">
          <p:sp>
            <p:nvSpPr>
              <p:cNvPr id="5" name="TextBox 4">
                <a:extLst>
                  <a:ext uri="{FF2B5EF4-FFF2-40B4-BE49-F238E27FC236}">
                    <a16:creationId xmlns:a16="http://schemas.microsoft.com/office/drawing/2014/main" id="{3AE38616-9282-3D3D-BCE8-C9F9CC6B44EB}"/>
                  </a:ext>
                </a:extLst>
              </p:cNvPr>
              <p:cNvSpPr txBox="1">
                <a:spLocks noRot="1" noChangeAspect="1" noMove="1" noResize="1" noEditPoints="1" noAdjustHandles="1" noChangeArrowheads="1" noChangeShapeType="1" noTextEdit="1"/>
              </p:cNvSpPr>
              <p:nvPr/>
            </p:nvSpPr>
            <p:spPr>
              <a:xfrm>
                <a:off x="1748265" y="1733550"/>
                <a:ext cx="64684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E27D2C-495E-5545-7F54-8434B8671B79}"/>
                  </a:ext>
                </a:extLst>
              </p:cNvPr>
              <p:cNvSpPr txBox="1"/>
              <p:nvPr/>
            </p:nvSpPr>
            <p:spPr>
              <a:xfrm>
                <a:off x="4956923" y="1733550"/>
                <a:ext cx="7446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1000</m:t>
                          </m:r>
                        </m:sub>
                      </m:sSub>
                    </m:oMath>
                  </m:oMathPara>
                </a14:m>
                <a:endParaRPr lang="en-US" b="0" dirty="0"/>
              </a:p>
            </p:txBody>
          </p:sp>
        </mc:Choice>
        <mc:Fallback xmlns="">
          <p:sp>
            <p:nvSpPr>
              <p:cNvPr id="6" name="TextBox 5">
                <a:extLst>
                  <a:ext uri="{FF2B5EF4-FFF2-40B4-BE49-F238E27FC236}">
                    <a16:creationId xmlns:a16="http://schemas.microsoft.com/office/drawing/2014/main" id="{EAE27D2C-495E-5545-7F54-8434B8671B79}"/>
                  </a:ext>
                </a:extLst>
              </p:cNvPr>
              <p:cNvSpPr txBox="1">
                <a:spLocks noRot="1" noChangeAspect="1" noMove="1" noResize="1" noEditPoints="1" noAdjustHandles="1" noChangeArrowheads="1" noChangeShapeType="1" noTextEdit="1"/>
              </p:cNvSpPr>
              <p:nvPr/>
            </p:nvSpPr>
            <p:spPr>
              <a:xfrm>
                <a:off x="4956923" y="1733550"/>
                <a:ext cx="744627"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4827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3FE7717-DF45-E548-95DB-AA059191D07E}"/>
              </a:ext>
            </a:extLst>
          </p:cNvPr>
          <p:cNvSpPr/>
          <p:nvPr/>
        </p:nvSpPr>
        <p:spPr>
          <a:xfrm>
            <a:off x="1133475" y="285750"/>
            <a:ext cx="1876425" cy="139065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Gas at 100 C</a:t>
            </a:r>
          </a:p>
        </p:txBody>
      </p:sp>
      <p:sp>
        <p:nvSpPr>
          <p:cNvPr id="4" name="Rectangle 3">
            <a:extLst>
              <a:ext uri="{FF2B5EF4-FFF2-40B4-BE49-F238E27FC236}">
                <a16:creationId xmlns:a16="http://schemas.microsoft.com/office/drawing/2014/main" id="{A5CA9795-A62A-926E-9515-763386A95BF0}"/>
              </a:ext>
            </a:extLst>
          </p:cNvPr>
          <p:cNvSpPr/>
          <p:nvPr/>
        </p:nvSpPr>
        <p:spPr>
          <a:xfrm>
            <a:off x="4391025" y="285750"/>
            <a:ext cx="1876425" cy="139065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Gas at 1000 C</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49EE9D-2301-133F-8527-33A3BF03FD58}"/>
                  </a:ext>
                </a:extLst>
              </p:cNvPr>
              <p:cNvSpPr txBox="1"/>
              <p:nvPr/>
            </p:nvSpPr>
            <p:spPr>
              <a:xfrm>
                <a:off x="1748265" y="1733550"/>
                <a:ext cx="6468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100</m:t>
                          </m:r>
                        </m:sub>
                      </m:sSub>
                    </m:oMath>
                  </m:oMathPara>
                </a14:m>
                <a:endParaRPr lang="en-US" b="0" dirty="0"/>
              </a:p>
            </p:txBody>
          </p:sp>
        </mc:Choice>
        <mc:Fallback xmlns="">
          <p:sp>
            <p:nvSpPr>
              <p:cNvPr id="5" name="TextBox 4">
                <a:extLst>
                  <a:ext uri="{FF2B5EF4-FFF2-40B4-BE49-F238E27FC236}">
                    <a16:creationId xmlns:a16="http://schemas.microsoft.com/office/drawing/2014/main" id="{B149EE9D-2301-133F-8527-33A3BF03FD58}"/>
                  </a:ext>
                </a:extLst>
              </p:cNvPr>
              <p:cNvSpPr txBox="1">
                <a:spLocks noRot="1" noChangeAspect="1" noMove="1" noResize="1" noEditPoints="1" noAdjustHandles="1" noChangeArrowheads="1" noChangeShapeType="1" noTextEdit="1"/>
              </p:cNvSpPr>
              <p:nvPr/>
            </p:nvSpPr>
            <p:spPr>
              <a:xfrm>
                <a:off x="1748265" y="1733550"/>
                <a:ext cx="64684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0D28AD-FF28-573E-7D5B-5537D75B1B4A}"/>
                  </a:ext>
                </a:extLst>
              </p:cNvPr>
              <p:cNvSpPr txBox="1"/>
              <p:nvPr/>
            </p:nvSpPr>
            <p:spPr>
              <a:xfrm>
                <a:off x="4956923" y="1733550"/>
                <a:ext cx="7446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1000</m:t>
                          </m:r>
                        </m:sub>
                      </m:sSub>
                    </m:oMath>
                  </m:oMathPara>
                </a14:m>
                <a:endParaRPr lang="en-US" b="0" dirty="0"/>
              </a:p>
            </p:txBody>
          </p:sp>
        </mc:Choice>
        <mc:Fallback xmlns="">
          <p:sp>
            <p:nvSpPr>
              <p:cNvPr id="6" name="TextBox 5">
                <a:extLst>
                  <a:ext uri="{FF2B5EF4-FFF2-40B4-BE49-F238E27FC236}">
                    <a16:creationId xmlns:a16="http://schemas.microsoft.com/office/drawing/2014/main" id="{DD0D28AD-FF28-573E-7D5B-5537D75B1B4A}"/>
                  </a:ext>
                </a:extLst>
              </p:cNvPr>
              <p:cNvSpPr txBox="1">
                <a:spLocks noRot="1" noChangeAspect="1" noMove="1" noResize="1" noEditPoints="1" noAdjustHandles="1" noChangeArrowheads="1" noChangeShapeType="1" noTextEdit="1"/>
              </p:cNvSpPr>
              <p:nvPr/>
            </p:nvSpPr>
            <p:spPr>
              <a:xfrm>
                <a:off x="4956923" y="1733550"/>
                <a:ext cx="744627" cy="369332"/>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6C0CC13-21F3-2556-E6FF-B0177D20FBDC}"/>
              </a:ext>
            </a:extLst>
          </p:cNvPr>
          <p:cNvSpPr txBox="1"/>
          <p:nvPr/>
        </p:nvSpPr>
        <p:spPr>
          <a:xfrm>
            <a:off x="428625" y="796409"/>
            <a:ext cx="583814" cy="369332"/>
          </a:xfrm>
          <a:prstGeom prst="rect">
            <a:avLst/>
          </a:prstGeom>
          <a:noFill/>
        </p:spPr>
        <p:txBody>
          <a:bodyPr wrap="none" rtlCol="0">
            <a:spAutoFit/>
          </a:bodyPr>
          <a:lstStyle/>
          <a:p>
            <a:r>
              <a:rPr lang="en-US" dirty="0"/>
              <a:t>50%</a:t>
            </a:r>
          </a:p>
        </p:txBody>
      </p:sp>
      <p:sp>
        <p:nvSpPr>
          <p:cNvPr id="8" name="TextBox 7">
            <a:extLst>
              <a:ext uri="{FF2B5EF4-FFF2-40B4-BE49-F238E27FC236}">
                <a16:creationId xmlns:a16="http://schemas.microsoft.com/office/drawing/2014/main" id="{A02F5A5B-1A9E-9691-578F-EDD846E8BAFA}"/>
              </a:ext>
            </a:extLst>
          </p:cNvPr>
          <p:cNvSpPr txBox="1"/>
          <p:nvPr/>
        </p:nvSpPr>
        <p:spPr>
          <a:xfrm>
            <a:off x="3667125" y="796409"/>
            <a:ext cx="583814" cy="369332"/>
          </a:xfrm>
          <a:prstGeom prst="rect">
            <a:avLst/>
          </a:prstGeom>
          <a:noFill/>
        </p:spPr>
        <p:txBody>
          <a:bodyPr wrap="none" rtlCol="0">
            <a:spAutoFit/>
          </a:bodyPr>
          <a:lstStyle/>
          <a:p>
            <a:r>
              <a:rPr lang="en-US" dirty="0"/>
              <a:t>50%</a:t>
            </a:r>
          </a:p>
        </p:txBody>
      </p:sp>
      <p:sp>
        <p:nvSpPr>
          <p:cNvPr id="9" name="TextBox 8">
            <a:extLst>
              <a:ext uri="{FF2B5EF4-FFF2-40B4-BE49-F238E27FC236}">
                <a16:creationId xmlns:a16="http://schemas.microsoft.com/office/drawing/2014/main" id="{59D8A150-AE73-D312-B403-E2BE2F2180BA}"/>
              </a:ext>
            </a:extLst>
          </p:cNvPr>
          <p:cNvSpPr txBox="1"/>
          <p:nvPr/>
        </p:nvSpPr>
        <p:spPr>
          <a:xfrm>
            <a:off x="7391400" y="405884"/>
            <a:ext cx="3324225" cy="954107"/>
          </a:xfrm>
          <a:prstGeom prst="rect">
            <a:avLst/>
          </a:prstGeom>
          <a:noFill/>
        </p:spPr>
        <p:txBody>
          <a:bodyPr wrap="square" rtlCol="0">
            <a:spAutoFit/>
          </a:bodyPr>
          <a:lstStyle/>
          <a:p>
            <a:r>
              <a:rPr lang="en-US" sz="2800" dirty="0"/>
              <a:t>What is the entropy of this preparation?</a:t>
            </a:r>
          </a:p>
        </p:txBody>
      </p:sp>
    </p:spTree>
    <p:extLst>
      <p:ext uri="{BB962C8B-B14F-4D97-AF65-F5344CB8AC3E}">
        <p14:creationId xmlns:p14="http://schemas.microsoft.com/office/powerpoint/2010/main" val="183834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20B83-5D09-62A1-7D28-63FA38CE7DE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9554224-D61E-53BD-E944-7C1500291D2E}"/>
              </a:ext>
            </a:extLst>
          </p:cNvPr>
          <p:cNvSpPr/>
          <p:nvPr/>
        </p:nvSpPr>
        <p:spPr>
          <a:xfrm>
            <a:off x="1133475" y="285750"/>
            <a:ext cx="1876425" cy="139065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Gas at 100 C</a:t>
            </a:r>
          </a:p>
        </p:txBody>
      </p:sp>
      <p:sp>
        <p:nvSpPr>
          <p:cNvPr id="4" name="Rectangle 3">
            <a:extLst>
              <a:ext uri="{FF2B5EF4-FFF2-40B4-BE49-F238E27FC236}">
                <a16:creationId xmlns:a16="http://schemas.microsoft.com/office/drawing/2014/main" id="{67571167-2CFF-520D-A52D-54ED4DAE6F04}"/>
              </a:ext>
            </a:extLst>
          </p:cNvPr>
          <p:cNvSpPr/>
          <p:nvPr/>
        </p:nvSpPr>
        <p:spPr>
          <a:xfrm>
            <a:off x="4391025" y="285750"/>
            <a:ext cx="1876425" cy="139065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Gas at 1000 C</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923AD41-B26F-75B5-0E41-A961DB629B72}"/>
                  </a:ext>
                </a:extLst>
              </p:cNvPr>
              <p:cNvSpPr txBox="1"/>
              <p:nvPr/>
            </p:nvSpPr>
            <p:spPr>
              <a:xfrm>
                <a:off x="1748265" y="1733550"/>
                <a:ext cx="6468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100</m:t>
                          </m:r>
                        </m:sub>
                      </m:sSub>
                    </m:oMath>
                  </m:oMathPara>
                </a14:m>
                <a:endParaRPr lang="en-US" b="0" dirty="0"/>
              </a:p>
            </p:txBody>
          </p:sp>
        </mc:Choice>
        <mc:Fallback xmlns="">
          <p:sp>
            <p:nvSpPr>
              <p:cNvPr id="5" name="TextBox 4">
                <a:extLst>
                  <a:ext uri="{FF2B5EF4-FFF2-40B4-BE49-F238E27FC236}">
                    <a16:creationId xmlns:a16="http://schemas.microsoft.com/office/drawing/2014/main" id="{E923AD41-B26F-75B5-0E41-A961DB629B72}"/>
                  </a:ext>
                </a:extLst>
              </p:cNvPr>
              <p:cNvSpPr txBox="1">
                <a:spLocks noRot="1" noChangeAspect="1" noMove="1" noResize="1" noEditPoints="1" noAdjustHandles="1" noChangeArrowheads="1" noChangeShapeType="1" noTextEdit="1"/>
              </p:cNvSpPr>
              <p:nvPr/>
            </p:nvSpPr>
            <p:spPr>
              <a:xfrm>
                <a:off x="1748265" y="1733550"/>
                <a:ext cx="64684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7FD2C06-7463-7136-ABEA-507C0A5D0A0B}"/>
                  </a:ext>
                </a:extLst>
              </p:cNvPr>
              <p:cNvSpPr txBox="1"/>
              <p:nvPr/>
            </p:nvSpPr>
            <p:spPr>
              <a:xfrm>
                <a:off x="4956923" y="1733550"/>
                <a:ext cx="7446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1000</m:t>
                          </m:r>
                        </m:sub>
                      </m:sSub>
                    </m:oMath>
                  </m:oMathPara>
                </a14:m>
                <a:endParaRPr lang="en-US" b="0" dirty="0"/>
              </a:p>
            </p:txBody>
          </p:sp>
        </mc:Choice>
        <mc:Fallback xmlns="">
          <p:sp>
            <p:nvSpPr>
              <p:cNvPr id="6" name="TextBox 5">
                <a:extLst>
                  <a:ext uri="{FF2B5EF4-FFF2-40B4-BE49-F238E27FC236}">
                    <a16:creationId xmlns:a16="http://schemas.microsoft.com/office/drawing/2014/main" id="{17FD2C06-7463-7136-ABEA-507C0A5D0A0B}"/>
                  </a:ext>
                </a:extLst>
              </p:cNvPr>
              <p:cNvSpPr txBox="1">
                <a:spLocks noRot="1" noChangeAspect="1" noMove="1" noResize="1" noEditPoints="1" noAdjustHandles="1" noChangeArrowheads="1" noChangeShapeType="1" noTextEdit="1"/>
              </p:cNvSpPr>
              <p:nvPr/>
            </p:nvSpPr>
            <p:spPr>
              <a:xfrm>
                <a:off x="4956923" y="1733550"/>
                <a:ext cx="744627" cy="369332"/>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03CECB9-5F98-5B6A-E6A0-974D11048DFD}"/>
              </a:ext>
            </a:extLst>
          </p:cNvPr>
          <p:cNvSpPr txBox="1"/>
          <p:nvPr/>
        </p:nvSpPr>
        <p:spPr>
          <a:xfrm>
            <a:off x="428625" y="796409"/>
            <a:ext cx="583814" cy="369332"/>
          </a:xfrm>
          <a:prstGeom prst="rect">
            <a:avLst/>
          </a:prstGeom>
          <a:noFill/>
        </p:spPr>
        <p:txBody>
          <a:bodyPr wrap="none" rtlCol="0">
            <a:spAutoFit/>
          </a:bodyPr>
          <a:lstStyle/>
          <a:p>
            <a:r>
              <a:rPr lang="en-US" dirty="0"/>
              <a:t>50%</a:t>
            </a:r>
          </a:p>
        </p:txBody>
      </p:sp>
      <p:sp>
        <p:nvSpPr>
          <p:cNvPr id="8" name="TextBox 7">
            <a:extLst>
              <a:ext uri="{FF2B5EF4-FFF2-40B4-BE49-F238E27FC236}">
                <a16:creationId xmlns:a16="http://schemas.microsoft.com/office/drawing/2014/main" id="{9559B937-1047-4923-6EE7-478B42EBEC42}"/>
              </a:ext>
            </a:extLst>
          </p:cNvPr>
          <p:cNvSpPr txBox="1"/>
          <p:nvPr/>
        </p:nvSpPr>
        <p:spPr>
          <a:xfrm>
            <a:off x="3667125" y="796409"/>
            <a:ext cx="583814" cy="369332"/>
          </a:xfrm>
          <a:prstGeom prst="rect">
            <a:avLst/>
          </a:prstGeom>
          <a:noFill/>
        </p:spPr>
        <p:txBody>
          <a:bodyPr wrap="none" rtlCol="0">
            <a:spAutoFit/>
          </a:bodyPr>
          <a:lstStyle/>
          <a:p>
            <a:r>
              <a:rPr lang="en-US" dirty="0"/>
              <a:t>50%</a:t>
            </a:r>
          </a:p>
        </p:txBody>
      </p:sp>
      <p:sp>
        <p:nvSpPr>
          <p:cNvPr id="9" name="TextBox 8">
            <a:extLst>
              <a:ext uri="{FF2B5EF4-FFF2-40B4-BE49-F238E27FC236}">
                <a16:creationId xmlns:a16="http://schemas.microsoft.com/office/drawing/2014/main" id="{3F98FFFF-539D-22B8-7C0C-10DC3528F83D}"/>
              </a:ext>
            </a:extLst>
          </p:cNvPr>
          <p:cNvSpPr txBox="1"/>
          <p:nvPr/>
        </p:nvSpPr>
        <p:spPr>
          <a:xfrm>
            <a:off x="7391400" y="405884"/>
            <a:ext cx="3324225" cy="954107"/>
          </a:xfrm>
          <a:prstGeom prst="rect">
            <a:avLst/>
          </a:prstGeom>
          <a:noFill/>
        </p:spPr>
        <p:txBody>
          <a:bodyPr wrap="square" rtlCol="0">
            <a:spAutoFit/>
          </a:bodyPr>
          <a:lstStyle/>
          <a:p>
            <a:r>
              <a:rPr lang="en-US" sz="2800" dirty="0"/>
              <a:t>What is the entropy of this preparation?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F342FF-D64F-F265-DED8-DDCFA520658F}"/>
                  </a:ext>
                </a:extLst>
              </p:cNvPr>
              <p:cNvSpPr txBox="1"/>
              <p:nvPr/>
            </p:nvSpPr>
            <p:spPr>
              <a:xfrm>
                <a:off x="415732" y="2352675"/>
                <a:ext cx="4031745" cy="613886"/>
              </a:xfrm>
              <a:prstGeom prst="rect">
                <a:avLst/>
              </a:prstGeom>
              <a:noFill/>
            </p:spPr>
            <p:txBody>
              <a:bodyPr wrap="none" rtlCol="0">
                <a:spAutoFit/>
              </a:bodyPr>
              <a:lstStyle/>
              <a:p>
                <a:r>
                  <a:rPr lang="en-US" sz="2400" dirty="0"/>
                  <a:t>1) The average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100</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1000</m:t>
                        </m:r>
                      </m:sub>
                    </m:sSub>
                  </m:oMath>
                </a14:m>
                <a:endParaRPr lang="en-US" sz="2400" dirty="0"/>
              </a:p>
            </p:txBody>
          </p:sp>
        </mc:Choice>
        <mc:Fallback xmlns="">
          <p:sp>
            <p:nvSpPr>
              <p:cNvPr id="10" name="TextBox 9">
                <a:extLst>
                  <a:ext uri="{FF2B5EF4-FFF2-40B4-BE49-F238E27FC236}">
                    <a16:creationId xmlns:a16="http://schemas.microsoft.com/office/drawing/2014/main" id="{EAF342FF-D64F-F265-DED8-DDCFA520658F}"/>
                  </a:ext>
                </a:extLst>
              </p:cNvPr>
              <p:cNvSpPr txBox="1">
                <a:spLocks noRot="1" noChangeAspect="1" noMove="1" noResize="1" noEditPoints="1" noAdjustHandles="1" noChangeArrowheads="1" noChangeShapeType="1" noTextEdit="1"/>
              </p:cNvSpPr>
              <p:nvPr/>
            </p:nvSpPr>
            <p:spPr>
              <a:xfrm>
                <a:off x="415732" y="2352675"/>
                <a:ext cx="4031745" cy="613886"/>
              </a:xfrm>
              <a:prstGeom prst="rect">
                <a:avLst/>
              </a:prstGeom>
              <a:blipFill>
                <a:blip r:embed="rId4"/>
                <a:stretch>
                  <a:fillRect l="-2266" b="-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BB2D49-D0D4-D0B9-6D30-4E5DBEBD7C05}"/>
                  </a:ext>
                </a:extLst>
              </p:cNvPr>
              <p:cNvSpPr txBox="1"/>
              <p:nvPr/>
            </p:nvSpPr>
            <p:spPr>
              <a:xfrm>
                <a:off x="415732" y="3190709"/>
                <a:ext cx="7334444" cy="613886"/>
              </a:xfrm>
              <a:prstGeom prst="rect">
                <a:avLst/>
              </a:prstGeom>
              <a:noFill/>
            </p:spPr>
            <p:txBody>
              <a:bodyPr wrap="none" rtlCol="0">
                <a:spAutoFit/>
              </a:bodyPr>
              <a:lstStyle/>
              <a:p>
                <a:r>
                  <a:rPr lang="en-US" sz="2400" dirty="0"/>
                  <a:t>2) It’s “one bit” over the average: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100</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1000</m:t>
                        </m:r>
                      </m:sub>
                    </m:sSub>
                    <m:r>
                      <a:rPr lang="en-US" sz="2400" b="0" i="1" smtClean="0">
                        <a:latin typeface="Cambria Math" panose="02040503050406030204" pitchFamily="18" charset="0"/>
                      </a:rPr>
                      <m:t>+1 </m:t>
                    </m:r>
                    <m:r>
                      <a:rPr lang="en-US" sz="2400" b="0" i="1" smtClean="0">
                        <a:latin typeface="Cambria Math" panose="02040503050406030204" pitchFamily="18" charset="0"/>
                      </a:rPr>
                      <m:t>𝑏𝑖𝑡</m:t>
                    </m:r>
                  </m:oMath>
                </a14:m>
                <a:endParaRPr lang="en-US" sz="2400" dirty="0"/>
              </a:p>
            </p:txBody>
          </p:sp>
        </mc:Choice>
        <mc:Fallback xmlns="">
          <p:sp>
            <p:nvSpPr>
              <p:cNvPr id="11" name="TextBox 10">
                <a:extLst>
                  <a:ext uri="{FF2B5EF4-FFF2-40B4-BE49-F238E27FC236}">
                    <a16:creationId xmlns:a16="http://schemas.microsoft.com/office/drawing/2014/main" id="{D4BB2D49-D0D4-D0B9-6D30-4E5DBEBD7C05}"/>
                  </a:ext>
                </a:extLst>
              </p:cNvPr>
              <p:cNvSpPr txBox="1">
                <a:spLocks noRot="1" noChangeAspect="1" noMove="1" noResize="1" noEditPoints="1" noAdjustHandles="1" noChangeArrowheads="1" noChangeShapeType="1" noTextEdit="1"/>
              </p:cNvSpPr>
              <p:nvPr/>
            </p:nvSpPr>
            <p:spPr>
              <a:xfrm>
                <a:off x="415732" y="3190709"/>
                <a:ext cx="7334444" cy="613886"/>
              </a:xfrm>
              <a:prstGeom prst="rect">
                <a:avLst/>
              </a:prstGeom>
              <a:blipFill>
                <a:blip r:embed="rId5"/>
                <a:stretch>
                  <a:fillRect l="-1247" b="-9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2EE5D-0540-E83D-7042-1CA451A8E8A3}"/>
                  </a:ext>
                </a:extLst>
              </p:cNvPr>
              <p:cNvSpPr txBox="1"/>
              <p:nvPr/>
            </p:nvSpPr>
            <p:spPr>
              <a:xfrm>
                <a:off x="415732" y="4028743"/>
                <a:ext cx="7725385" cy="645048"/>
              </a:xfrm>
              <a:prstGeom prst="rect">
                <a:avLst/>
              </a:prstGeom>
              <a:noFill/>
            </p:spPr>
            <p:txBody>
              <a:bodyPr wrap="none" rtlCol="0">
                <a:spAutoFit/>
              </a:bodyPr>
              <a:lstStyle/>
              <a:p>
                <a:r>
                  <a:rPr lang="en-US" sz="2400" dirty="0"/>
                  <a:t>3) It’s entropy of the mixed distribution: </a:t>
                </a:r>
                <a14:m>
                  <m:oMath xmlns:m="http://schemas.openxmlformats.org/officeDocument/2006/math">
                    <m:r>
                      <a:rPr lang="en-US" sz="2400" i="1">
                        <a:latin typeface="Cambria Math" panose="02040503050406030204" pitchFamily="18" charset="0"/>
                      </a:rPr>
                      <m:t>𝑆</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2</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100</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𝜌</m:t>
                            </m:r>
                          </m:e>
                          <m:sub>
                            <m:r>
                              <a:rPr lang="en-US" sz="2400" b="0" i="1" smtClean="0">
                                <a:latin typeface="Cambria Math" panose="02040503050406030204" pitchFamily="18" charset="0"/>
                              </a:rPr>
                              <m:t>1000</m:t>
                            </m:r>
                          </m:sub>
                        </m:sSub>
                      </m:e>
                    </m:d>
                  </m:oMath>
                </a14:m>
                <a:endParaRPr lang="en-US" sz="2400" dirty="0"/>
              </a:p>
            </p:txBody>
          </p:sp>
        </mc:Choice>
        <mc:Fallback xmlns="">
          <p:sp>
            <p:nvSpPr>
              <p:cNvPr id="12" name="TextBox 11">
                <a:extLst>
                  <a:ext uri="{FF2B5EF4-FFF2-40B4-BE49-F238E27FC236}">
                    <a16:creationId xmlns:a16="http://schemas.microsoft.com/office/drawing/2014/main" id="{4F22EE5D-0540-E83D-7042-1CA451A8E8A3}"/>
                  </a:ext>
                </a:extLst>
              </p:cNvPr>
              <p:cNvSpPr txBox="1">
                <a:spLocks noRot="1" noChangeAspect="1" noMove="1" noResize="1" noEditPoints="1" noAdjustHandles="1" noChangeArrowheads="1" noChangeShapeType="1" noTextEdit="1"/>
              </p:cNvSpPr>
              <p:nvPr/>
            </p:nvSpPr>
            <p:spPr>
              <a:xfrm>
                <a:off x="415732" y="4028743"/>
                <a:ext cx="7725385" cy="645048"/>
              </a:xfrm>
              <a:prstGeom prst="rect">
                <a:avLst/>
              </a:prstGeom>
              <a:blipFill>
                <a:blip r:embed="rId6"/>
                <a:stretch>
                  <a:fillRect l="-1184" b="-7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9E81855-FD27-B501-C207-5BAF22DE13CA}"/>
                  </a:ext>
                </a:extLst>
              </p:cNvPr>
              <p:cNvSpPr txBox="1"/>
              <p:nvPr/>
            </p:nvSpPr>
            <p:spPr>
              <a:xfrm>
                <a:off x="2187382" y="4757583"/>
                <a:ext cx="6619056"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100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1000</m:t>
                          </m:r>
                        </m:sub>
                      </m:sSub>
                      <m:r>
                        <a:rPr lang="en-US" b="0" i="1" smtClean="0">
                          <a:latin typeface="Cambria Math" panose="02040503050406030204" pitchFamily="18" charset="0"/>
                        </a:rPr>
                        <m:t>≤</m:t>
                      </m:r>
                      <m:r>
                        <a:rPr lang="en-US" i="1">
                          <a:latin typeface="Cambria Math" panose="02040503050406030204" pitchFamily="18" charset="0"/>
                        </a:rPr>
                        <m:t>𝑆</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100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1000</m:t>
                              </m:r>
                            </m:sub>
                          </m:sSub>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100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1000</m:t>
                          </m:r>
                        </m:sub>
                      </m:sSub>
                      <m:r>
                        <a:rPr lang="en-US" i="1">
                          <a:latin typeface="Cambria Math" panose="02040503050406030204" pitchFamily="18" charset="0"/>
                        </a:rPr>
                        <m:t>+1 </m:t>
                      </m:r>
                      <m:r>
                        <a:rPr lang="en-US" i="1">
                          <a:latin typeface="Cambria Math" panose="02040503050406030204" pitchFamily="18" charset="0"/>
                        </a:rPr>
                        <m:t>𝑏𝑖𝑡</m:t>
                      </m:r>
                    </m:oMath>
                  </m:oMathPara>
                </a14:m>
                <a:endParaRPr lang="en-US" dirty="0"/>
              </a:p>
            </p:txBody>
          </p:sp>
        </mc:Choice>
        <mc:Fallback xmlns="">
          <p:sp>
            <p:nvSpPr>
              <p:cNvPr id="13" name="TextBox 12">
                <a:extLst>
                  <a:ext uri="{FF2B5EF4-FFF2-40B4-BE49-F238E27FC236}">
                    <a16:creationId xmlns:a16="http://schemas.microsoft.com/office/drawing/2014/main" id="{29E81855-FD27-B501-C207-5BAF22DE13CA}"/>
                  </a:ext>
                </a:extLst>
              </p:cNvPr>
              <p:cNvSpPr txBox="1">
                <a:spLocks noRot="1" noChangeAspect="1" noMove="1" noResize="1" noEditPoints="1" noAdjustHandles="1" noChangeArrowheads="1" noChangeShapeType="1" noTextEdit="1"/>
              </p:cNvSpPr>
              <p:nvPr/>
            </p:nvSpPr>
            <p:spPr>
              <a:xfrm>
                <a:off x="2187382" y="4757583"/>
                <a:ext cx="6619056" cy="71468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6484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5556E5-FDA0-7D4D-64CE-A6A8F1E3C848}"/>
              </a:ext>
            </a:extLst>
          </p:cNvPr>
          <p:cNvSpPr txBox="1"/>
          <p:nvPr/>
        </p:nvSpPr>
        <p:spPr>
          <a:xfrm>
            <a:off x="607061" y="381000"/>
            <a:ext cx="10977877" cy="584775"/>
          </a:xfrm>
          <a:prstGeom prst="rect">
            <a:avLst/>
          </a:prstGeom>
          <a:noFill/>
        </p:spPr>
        <p:txBody>
          <a:bodyPr wrap="none" rtlCol="0">
            <a:spAutoFit/>
          </a:bodyPr>
          <a:lstStyle/>
          <a:p>
            <a:r>
              <a:rPr lang="en-US" sz="3200" dirty="0">
                <a:solidFill>
                  <a:schemeClr val="accent6">
                    <a:lumMod val="75000"/>
                  </a:schemeClr>
                </a:solidFill>
              </a:rPr>
              <a:t>It’s better to say “I don’t know” than pretending to have answers</a:t>
            </a:r>
          </a:p>
        </p:txBody>
      </p:sp>
      <p:sp>
        <p:nvSpPr>
          <p:cNvPr id="5" name="TextBox 4">
            <a:extLst>
              <a:ext uri="{FF2B5EF4-FFF2-40B4-BE49-F238E27FC236}">
                <a16:creationId xmlns:a16="http://schemas.microsoft.com/office/drawing/2014/main" id="{DC1CD291-E3B6-7E07-ED10-5B66BB633093}"/>
              </a:ext>
            </a:extLst>
          </p:cNvPr>
          <p:cNvSpPr txBox="1"/>
          <p:nvPr/>
        </p:nvSpPr>
        <p:spPr>
          <a:xfrm>
            <a:off x="1238250" y="1152525"/>
            <a:ext cx="7134710" cy="369332"/>
          </a:xfrm>
          <a:prstGeom prst="rect">
            <a:avLst/>
          </a:prstGeom>
          <a:noFill/>
        </p:spPr>
        <p:txBody>
          <a:bodyPr wrap="none" rtlCol="0">
            <a:spAutoFit/>
          </a:bodyPr>
          <a:lstStyle/>
          <a:p>
            <a:r>
              <a:rPr lang="en-US" dirty="0"/>
              <a:t>Entropy is not the only case in physics where we pretend to have answers:</a:t>
            </a:r>
          </a:p>
        </p:txBody>
      </p:sp>
      <p:sp>
        <p:nvSpPr>
          <p:cNvPr id="6" name="TextBox 5">
            <a:extLst>
              <a:ext uri="{FF2B5EF4-FFF2-40B4-BE49-F238E27FC236}">
                <a16:creationId xmlns:a16="http://schemas.microsoft.com/office/drawing/2014/main" id="{19925730-42C6-0451-5CDE-98BDA636F9F2}"/>
              </a:ext>
            </a:extLst>
          </p:cNvPr>
          <p:cNvSpPr txBox="1"/>
          <p:nvPr/>
        </p:nvSpPr>
        <p:spPr>
          <a:xfrm>
            <a:off x="1821723" y="1829607"/>
            <a:ext cx="7113422" cy="369332"/>
          </a:xfrm>
          <a:prstGeom prst="rect">
            <a:avLst/>
          </a:prstGeom>
          <a:noFill/>
        </p:spPr>
        <p:txBody>
          <a:bodyPr wrap="none" rtlCol="0">
            <a:spAutoFit/>
          </a:bodyPr>
          <a:lstStyle/>
          <a:p>
            <a:r>
              <a:rPr lang="en-US" dirty="0"/>
              <a:t>Mass is the resistance of a body to acceleration… what about the photon?</a:t>
            </a:r>
          </a:p>
        </p:txBody>
      </p:sp>
      <p:sp>
        <p:nvSpPr>
          <p:cNvPr id="7" name="TextBox 6">
            <a:extLst>
              <a:ext uri="{FF2B5EF4-FFF2-40B4-BE49-F238E27FC236}">
                <a16:creationId xmlns:a16="http://schemas.microsoft.com/office/drawing/2014/main" id="{E1BE96A8-2416-3A6B-C47F-0D13ABF083C9}"/>
              </a:ext>
            </a:extLst>
          </p:cNvPr>
          <p:cNvSpPr txBox="1"/>
          <p:nvPr/>
        </p:nvSpPr>
        <p:spPr>
          <a:xfrm>
            <a:off x="1821723" y="2414444"/>
            <a:ext cx="7884531" cy="369332"/>
          </a:xfrm>
          <a:prstGeom prst="rect">
            <a:avLst/>
          </a:prstGeom>
          <a:noFill/>
        </p:spPr>
        <p:txBody>
          <a:bodyPr wrap="none" rtlCol="0">
            <a:spAutoFit/>
          </a:bodyPr>
          <a:lstStyle/>
          <a:p>
            <a:r>
              <a:rPr lang="en-US" dirty="0"/>
              <a:t>The </a:t>
            </a:r>
            <a:r>
              <a:rPr lang="en-US" dirty="0" err="1"/>
              <a:t>Lagrangian</a:t>
            </a:r>
            <a:r>
              <a:rPr lang="en-US" dirty="0"/>
              <a:t> is kinetic energy minus potential energy… what about magnetism?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87C299-4079-8093-5486-C75033957A51}"/>
                  </a:ext>
                </a:extLst>
              </p:cNvPr>
              <p:cNvSpPr txBox="1"/>
              <p:nvPr/>
            </p:nvSpPr>
            <p:spPr>
              <a:xfrm>
                <a:off x="7408507" y="2882248"/>
                <a:ext cx="2694264"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ℒ</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𝑚</m:t>
                      </m:r>
                      <m:sSup>
                        <m:sSupPr>
                          <m:ctrlPr>
                            <a:rPr lang="en-US" i="1">
                              <a:latin typeface="Cambria Math" panose="02040503050406030204" pitchFamily="18" charset="0"/>
                            </a:rPr>
                          </m:ctrlPr>
                        </m:sSupPr>
                        <m:e>
                          <m:r>
                            <a:rPr lang="en-US" i="1">
                              <a:latin typeface="Cambria Math" panose="02040503050406030204" pitchFamily="18" charset="0"/>
                            </a:rPr>
                            <m:t>𝑣</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𝑞𝑣</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𝑞𝑉</m:t>
                      </m:r>
                    </m:oMath>
                  </m:oMathPara>
                </a14:m>
                <a:endParaRPr lang="en-US" dirty="0"/>
              </a:p>
            </p:txBody>
          </p:sp>
        </mc:Choice>
        <mc:Fallback xmlns="">
          <p:sp>
            <p:nvSpPr>
              <p:cNvPr id="9" name="TextBox 8">
                <a:extLst>
                  <a:ext uri="{FF2B5EF4-FFF2-40B4-BE49-F238E27FC236}">
                    <a16:creationId xmlns:a16="http://schemas.microsoft.com/office/drawing/2014/main" id="{A787C299-4079-8093-5486-C75033957A51}"/>
                  </a:ext>
                </a:extLst>
              </p:cNvPr>
              <p:cNvSpPr txBox="1">
                <a:spLocks noRot="1" noChangeAspect="1" noMove="1" noResize="1" noEditPoints="1" noAdjustHandles="1" noChangeArrowheads="1" noChangeShapeType="1" noTextEdit="1"/>
              </p:cNvSpPr>
              <p:nvPr/>
            </p:nvSpPr>
            <p:spPr>
              <a:xfrm>
                <a:off x="7408507" y="2882248"/>
                <a:ext cx="2694264" cy="610936"/>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22E19973-1442-C762-BDCD-3D4A90586A69}"/>
              </a:ext>
            </a:extLst>
          </p:cNvPr>
          <p:cNvSpPr txBox="1"/>
          <p:nvPr/>
        </p:nvSpPr>
        <p:spPr>
          <a:xfrm>
            <a:off x="607061" y="4328489"/>
            <a:ext cx="8555989" cy="1569660"/>
          </a:xfrm>
          <a:prstGeom prst="rect">
            <a:avLst/>
          </a:prstGeom>
          <a:noFill/>
        </p:spPr>
        <p:txBody>
          <a:bodyPr wrap="square" rtlCol="0">
            <a:spAutoFit/>
          </a:bodyPr>
          <a:lstStyle/>
          <a:p>
            <a:r>
              <a:rPr lang="en-US" sz="3200" dirty="0">
                <a:solidFill>
                  <a:schemeClr val="accent6">
                    <a:lumMod val="75000"/>
                  </a:schemeClr>
                </a:solidFill>
              </a:rPr>
              <a:t>If you get used to accepting vague answers that do not always work, you are never going to find the ones that do</a:t>
            </a:r>
          </a:p>
        </p:txBody>
      </p:sp>
    </p:spTree>
    <p:extLst>
      <p:ext uri="{BB962C8B-B14F-4D97-AF65-F5344CB8AC3E}">
        <p14:creationId xmlns:p14="http://schemas.microsoft.com/office/powerpoint/2010/main" val="224917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590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terVinegar">
            <a:hlinkClick r:id="" action="ppaction://media"/>
            <a:extLst>
              <a:ext uri="{FF2B5EF4-FFF2-40B4-BE49-F238E27FC236}">
                <a16:creationId xmlns:a16="http://schemas.microsoft.com/office/drawing/2014/main" id="{24C2EEA1-57D7-3B7E-48BF-2313C6713D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15981"/>
          <a:stretch/>
        </p:blipFill>
        <p:spPr>
          <a:xfrm>
            <a:off x="2590256" y="1161390"/>
            <a:ext cx="1827762" cy="2730067"/>
          </a:xfrm>
          <a:prstGeom prst="rect">
            <a:avLst/>
          </a:prstGeom>
        </p:spPr>
      </p:pic>
      <p:pic>
        <p:nvPicPr>
          <p:cNvPr id="4" name="WaterOilVideo">
            <a:hlinkClick r:id="" action="ppaction://media"/>
            <a:extLst>
              <a:ext uri="{FF2B5EF4-FFF2-40B4-BE49-F238E27FC236}">
                <a16:creationId xmlns:a16="http://schemas.microsoft.com/office/drawing/2014/main" id="{A768327A-2637-55BB-BD33-3B60C14BFF0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b="16176"/>
          <a:stretch/>
        </p:blipFill>
        <p:spPr>
          <a:xfrm>
            <a:off x="7769731" y="1161390"/>
            <a:ext cx="1832014" cy="2730066"/>
          </a:xfrm>
          <a:prstGeom prst="rect">
            <a:avLst/>
          </a:prstGeom>
        </p:spPr>
      </p:pic>
      <p:sp>
        <p:nvSpPr>
          <p:cNvPr id="5" name="TextBox 4">
            <a:extLst>
              <a:ext uri="{FF2B5EF4-FFF2-40B4-BE49-F238E27FC236}">
                <a16:creationId xmlns:a16="http://schemas.microsoft.com/office/drawing/2014/main" id="{4FE36A28-EAFE-AA7A-5318-22C4B8D60991}"/>
              </a:ext>
            </a:extLst>
          </p:cNvPr>
          <p:cNvSpPr txBox="1"/>
          <p:nvPr/>
        </p:nvSpPr>
        <p:spPr>
          <a:xfrm>
            <a:off x="1878339" y="420416"/>
            <a:ext cx="3251596" cy="584775"/>
          </a:xfrm>
          <a:prstGeom prst="rect">
            <a:avLst/>
          </a:prstGeom>
          <a:noFill/>
        </p:spPr>
        <p:txBody>
          <a:bodyPr wrap="none" rtlCol="0">
            <a:spAutoFit/>
          </a:bodyPr>
          <a:lstStyle/>
          <a:p>
            <a:r>
              <a:rPr lang="en-US" sz="3200" dirty="0"/>
              <a:t>Water and vinegar</a:t>
            </a:r>
          </a:p>
        </p:txBody>
      </p:sp>
      <p:sp>
        <p:nvSpPr>
          <p:cNvPr id="6" name="TextBox 5">
            <a:extLst>
              <a:ext uri="{FF2B5EF4-FFF2-40B4-BE49-F238E27FC236}">
                <a16:creationId xmlns:a16="http://schemas.microsoft.com/office/drawing/2014/main" id="{C605FA1D-5565-DFC2-2857-4AB6FA6C26C4}"/>
              </a:ext>
            </a:extLst>
          </p:cNvPr>
          <p:cNvSpPr txBox="1"/>
          <p:nvPr/>
        </p:nvSpPr>
        <p:spPr>
          <a:xfrm>
            <a:off x="7470501" y="420415"/>
            <a:ext cx="2430474" cy="584775"/>
          </a:xfrm>
          <a:prstGeom prst="rect">
            <a:avLst/>
          </a:prstGeom>
          <a:noFill/>
        </p:spPr>
        <p:txBody>
          <a:bodyPr wrap="none" rtlCol="0">
            <a:spAutoFit/>
          </a:bodyPr>
          <a:lstStyle/>
          <a:p>
            <a:r>
              <a:rPr lang="en-US" sz="3200" dirty="0"/>
              <a:t>Water and oil</a:t>
            </a:r>
          </a:p>
        </p:txBody>
      </p:sp>
      <p:sp>
        <p:nvSpPr>
          <p:cNvPr id="8" name="TextBox 7">
            <a:extLst>
              <a:ext uri="{FF2B5EF4-FFF2-40B4-BE49-F238E27FC236}">
                <a16:creationId xmlns:a16="http://schemas.microsoft.com/office/drawing/2014/main" id="{BF8B30C0-D926-2654-A555-1318C405ECD8}"/>
              </a:ext>
            </a:extLst>
          </p:cNvPr>
          <p:cNvSpPr txBox="1"/>
          <p:nvPr/>
        </p:nvSpPr>
        <p:spPr>
          <a:xfrm>
            <a:off x="3550239" y="4204139"/>
            <a:ext cx="5091522" cy="523220"/>
          </a:xfrm>
          <a:prstGeom prst="rect">
            <a:avLst/>
          </a:prstGeom>
          <a:noFill/>
        </p:spPr>
        <p:txBody>
          <a:bodyPr wrap="none" rtlCol="0">
            <a:spAutoFit/>
          </a:bodyPr>
          <a:lstStyle/>
          <a:p>
            <a:r>
              <a:rPr lang="en-US" sz="2800" dirty="0"/>
              <a:t>Entropy maximized at equilibrium</a:t>
            </a:r>
          </a:p>
        </p:txBody>
      </p:sp>
      <p:sp>
        <p:nvSpPr>
          <p:cNvPr id="9" name="TextBox 8">
            <a:extLst>
              <a:ext uri="{FF2B5EF4-FFF2-40B4-BE49-F238E27FC236}">
                <a16:creationId xmlns:a16="http://schemas.microsoft.com/office/drawing/2014/main" id="{FD3DE293-CA05-54F1-4BDE-F226408ED50E}"/>
              </a:ext>
            </a:extLst>
          </p:cNvPr>
          <p:cNvSpPr txBox="1"/>
          <p:nvPr/>
        </p:nvSpPr>
        <p:spPr>
          <a:xfrm>
            <a:off x="695098" y="5166164"/>
            <a:ext cx="8155374" cy="646331"/>
          </a:xfrm>
          <a:prstGeom prst="rect">
            <a:avLst/>
          </a:prstGeom>
          <a:noFill/>
        </p:spPr>
        <p:txBody>
          <a:bodyPr wrap="none" rtlCol="0">
            <a:spAutoFit/>
          </a:bodyPr>
          <a:lstStyle/>
          <a:p>
            <a:r>
              <a:rPr lang="en-US" sz="3600" dirty="0">
                <a:solidFill>
                  <a:srgbClr val="C00000"/>
                </a:solidFill>
              </a:rPr>
              <a:t>How are they both maximizing “disorder”?</a:t>
            </a:r>
          </a:p>
        </p:txBody>
      </p:sp>
    </p:spTree>
    <p:extLst>
      <p:ext uri="{BB962C8B-B14F-4D97-AF65-F5344CB8AC3E}">
        <p14:creationId xmlns:p14="http://schemas.microsoft.com/office/powerpoint/2010/main" val="2241413566"/>
      </p:ext>
    </p:extLst>
  </p:cSld>
  <p:clrMapOvr>
    <a:masterClrMapping/>
  </p:clrMapOvr>
  <p:timing>
    <p:tnLst>
      <p:par>
        <p:cTn id="1" dur="indefinite" restart="never" nodeType="tmRoot">
          <p:childTnLst>
            <p:video>
              <p:cMediaNode vol="80000" mute="1">
                <p:cTn id="2" fill="hold" display="0">
                  <p:stCondLst>
                    <p:cond delay="indefinite"/>
                  </p:stCondLst>
                </p:cTn>
                <p:tgtEl>
                  <p:spTgt spid="3"/>
                </p:tgtEl>
              </p:cMediaNode>
            </p:video>
            <p:video>
              <p:cMediaNode vol="80000" mute="1">
                <p:cTn id="3"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7B3523-BADA-3C98-0FA4-C948DFB8B416}"/>
              </a:ext>
            </a:extLst>
          </p:cNvPr>
          <p:cNvSpPr txBox="1"/>
          <p:nvPr/>
        </p:nvSpPr>
        <p:spPr>
          <a:xfrm>
            <a:off x="3470922" y="152426"/>
            <a:ext cx="5250155" cy="584775"/>
          </a:xfrm>
          <a:prstGeom prst="rect">
            <a:avLst/>
          </a:prstGeom>
          <a:noFill/>
        </p:spPr>
        <p:txBody>
          <a:bodyPr wrap="none" rtlCol="0">
            <a:spAutoFit/>
          </a:bodyPr>
          <a:lstStyle/>
          <a:p>
            <a:r>
              <a:rPr lang="en-US" sz="3200" dirty="0"/>
              <a:t>Which one is more “ordered”?</a:t>
            </a:r>
          </a:p>
        </p:txBody>
      </p:sp>
      <p:sp>
        <p:nvSpPr>
          <p:cNvPr id="8" name="Freeform: Shape 7">
            <a:extLst>
              <a:ext uri="{FF2B5EF4-FFF2-40B4-BE49-F238E27FC236}">
                <a16:creationId xmlns:a16="http://schemas.microsoft.com/office/drawing/2014/main" id="{AC24CA85-B108-2D76-B3EA-91B2B709824B}"/>
              </a:ext>
            </a:extLst>
          </p:cNvPr>
          <p:cNvSpPr/>
          <p:nvPr/>
        </p:nvSpPr>
        <p:spPr>
          <a:xfrm rot="5400000">
            <a:off x="1472433" y="156242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307EE093-DF7B-9DBC-4322-CB25027A6DA7}"/>
              </a:ext>
            </a:extLst>
          </p:cNvPr>
          <p:cNvSpPr/>
          <p:nvPr/>
        </p:nvSpPr>
        <p:spPr>
          <a:xfrm>
            <a:off x="1847850"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57D17BF-9F20-1423-DFA5-29C12C633C82}"/>
              </a:ext>
            </a:extLst>
          </p:cNvPr>
          <p:cNvSpPr/>
          <p:nvPr/>
        </p:nvSpPr>
        <p:spPr>
          <a:xfrm>
            <a:off x="2315725"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625A553-445F-F5C8-9C64-FE9F39A388B9}"/>
              </a:ext>
            </a:extLst>
          </p:cNvPr>
          <p:cNvSpPr/>
          <p:nvPr/>
        </p:nvSpPr>
        <p:spPr>
          <a:xfrm>
            <a:off x="2081788" y="21378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8AA4B09-2750-CF9D-7CB9-D97828E58883}"/>
              </a:ext>
            </a:extLst>
          </p:cNvPr>
          <p:cNvSpPr/>
          <p:nvPr/>
        </p:nvSpPr>
        <p:spPr>
          <a:xfrm>
            <a:off x="1847851" y="193259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CAB3528-1444-F951-AFEC-9C79C183A250}"/>
              </a:ext>
            </a:extLst>
          </p:cNvPr>
          <p:cNvSpPr/>
          <p:nvPr/>
        </p:nvSpPr>
        <p:spPr>
          <a:xfrm>
            <a:off x="2299344" y="18711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520D53-B135-B00A-E0F0-0707BD4168E4}"/>
              </a:ext>
            </a:extLst>
          </p:cNvPr>
          <p:cNvSpPr/>
          <p:nvPr/>
        </p:nvSpPr>
        <p:spPr>
          <a:xfrm>
            <a:off x="2032644" y="166589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A8970D9-91A7-6B68-23CE-0B957165D6AF}"/>
              </a:ext>
            </a:extLst>
          </p:cNvPr>
          <p:cNvSpPr/>
          <p:nvPr/>
        </p:nvSpPr>
        <p:spPr>
          <a:xfrm rot="5400000">
            <a:off x="7806560" y="156242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18C8A036-335D-2ED7-5D6D-A0E4446F626A}"/>
              </a:ext>
            </a:extLst>
          </p:cNvPr>
          <p:cNvSpPr/>
          <p:nvPr/>
        </p:nvSpPr>
        <p:spPr>
          <a:xfrm>
            <a:off x="8181977"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78CB9EF-BEED-5BD5-52E3-7FBC59D2E986}"/>
              </a:ext>
            </a:extLst>
          </p:cNvPr>
          <p:cNvSpPr/>
          <p:nvPr/>
        </p:nvSpPr>
        <p:spPr>
          <a:xfrm>
            <a:off x="8649852"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10DE1D9-CC19-C288-2731-29E6E314AA8F}"/>
              </a:ext>
            </a:extLst>
          </p:cNvPr>
          <p:cNvSpPr/>
          <p:nvPr/>
        </p:nvSpPr>
        <p:spPr>
          <a:xfrm>
            <a:off x="8415915" y="21378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0E84D36-4D54-1F9E-A24E-2800E3C656CA}"/>
              </a:ext>
            </a:extLst>
          </p:cNvPr>
          <p:cNvSpPr/>
          <p:nvPr/>
        </p:nvSpPr>
        <p:spPr>
          <a:xfrm rot="5400000">
            <a:off x="9844912" y="156242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DF744B38-772B-3B64-C452-4CDE3181A602}"/>
              </a:ext>
            </a:extLst>
          </p:cNvPr>
          <p:cNvSpPr/>
          <p:nvPr/>
        </p:nvSpPr>
        <p:spPr>
          <a:xfrm>
            <a:off x="10220329" y="234315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6B90EAA-CA3C-9274-BEF5-33B953481EF1}"/>
              </a:ext>
            </a:extLst>
          </p:cNvPr>
          <p:cNvSpPr/>
          <p:nvPr/>
        </p:nvSpPr>
        <p:spPr>
          <a:xfrm>
            <a:off x="10688204" y="234315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C4C4296-F2F5-611D-F2F7-96363090BBDC}"/>
              </a:ext>
            </a:extLst>
          </p:cNvPr>
          <p:cNvSpPr/>
          <p:nvPr/>
        </p:nvSpPr>
        <p:spPr>
          <a:xfrm>
            <a:off x="10454267" y="213787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702DD3D-162E-AE5F-9907-4CD19604C593}"/>
              </a:ext>
            </a:extLst>
          </p:cNvPr>
          <p:cNvSpPr/>
          <p:nvPr/>
        </p:nvSpPr>
        <p:spPr>
          <a:xfrm rot="5400000">
            <a:off x="3510784" y="156242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5">
            <a:extLst>
              <a:ext uri="{FF2B5EF4-FFF2-40B4-BE49-F238E27FC236}">
                <a16:creationId xmlns:a16="http://schemas.microsoft.com/office/drawing/2014/main" id="{6F1A9CE6-FF33-787A-4163-C14DEFD1CCE1}"/>
              </a:ext>
            </a:extLst>
          </p:cNvPr>
          <p:cNvSpPr/>
          <p:nvPr/>
        </p:nvSpPr>
        <p:spPr>
          <a:xfrm>
            <a:off x="1235622" y="942482"/>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4D60680-B041-51DE-759B-CD19BD540CED}"/>
              </a:ext>
            </a:extLst>
          </p:cNvPr>
          <p:cNvSpPr/>
          <p:nvPr/>
        </p:nvSpPr>
        <p:spPr>
          <a:xfrm>
            <a:off x="7489728" y="942481"/>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E608A055-09C0-0C3B-B32C-5841E77D072C}"/>
              </a:ext>
            </a:extLst>
          </p:cNvPr>
          <p:cNvSpPr/>
          <p:nvPr/>
        </p:nvSpPr>
        <p:spPr>
          <a:xfrm rot="5400000">
            <a:off x="4238261" y="416577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45EEFC85-1B0C-3BFF-7FA6-9772AF129A0E}"/>
              </a:ext>
            </a:extLst>
          </p:cNvPr>
          <p:cNvSpPr/>
          <p:nvPr/>
        </p:nvSpPr>
        <p:spPr>
          <a:xfrm>
            <a:off x="4613678" y="494650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E9AD175-815D-E8A5-0A7F-A60820713F51}"/>
              </a:ext>
            </a:extLst>
          </p:cNvPr>
          <p:cNvSpPr/>
          <p:nvPr/>
        </p:nvSpPr>
        <p:spPr>
          <a:xfrm>
            <a:off x="5081553" y="494650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73EBCA3-2F5B-4873-6E4D-CFA29AAD9CFD}"/>
              </a:ext>
            </a:extLst>
          </p:cNvPr>
          <p:cNvSpPr/>
          <p:nvPr/>
        </p:nvSpPr>
        <p:spPr>
          <a:xfrm>
            <a:off x="4847616" y="474122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79861E7-523A-5639-ED81-226A2582FFAC}"/>
              </a:ext>
            </a:extLst>
          </p:cNvPr>
          <p:cNvSpPr/>
          <p:nvPr/>
        </p:nvSpPr>
        <p:spPr>
          <a:xfrm rot="5400000">
            <a:off x="6276613" y="416577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57104FEC-4201-72BD-0738-B82E533FE3D4}"/>
              </a:ext>
            </a:extLst>
          </p:cNvPr>
          <p:cNvSpPr/>
          <p:nvPr/>
        </p:nvSpPr>
        <p:spPr>
          <a:xfrm>
            <a:off x="6652030" y="494650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B764808-A05B-8390-A400-83E5DB805960}"/>
              </a:ext>
            </a:extLst>
          </p:cNvPr>
          <p:cNvSpPr/>
          <p:nvPr/>
        </p:nvSpPr>
        <p:spPr>
          <a:xfrm>
            <a:off x="7119905" y="494650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902773A-9199-E8FF-3EA2-7E21AD93C4CD}"/>
              </a:ext>
            </a:extLst>
          </p:cNvPr>
          <p:cNvSpPr/>
          <p:nvPr/>
        </p:nvSpPr>
        <p:spPr>
          <a:xfrm>
            <a:off x="4613678" y="4518599"/>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412084B-0864-DDBE-67E2-555B4669003F}"/>
              </a:ext>
            </a:extLst>
          </p:cNvPr>
          <p:cNvSpPr/>
          <p:nvPr/>
        </p:nvSpPr>
        <p:spPr>
          <a:xfrm>
            <a:off x="3921429" y="3545831"/>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62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90BD-6044-0240-599D-F6818FFB4B2E}"/>
            </a:ext>
          </a:extLst>
        </p:cNvPr>
        <p:cNvGrpSpPr/>
        <p:nvPr/>
      </p:nvGrpSpPr>
      <p:grpSpPr>
        <a:xfrm>
          <a:off x="0" y="0"/>
          <a:ext cx="0" cy="0"/>
          <a:chOff x="0" y="0"/>
          <a:chExt cx="0" cy="0"/>
        </a:xfrm>
      </p:grpSpPr>
      <p:sp>
        <p:nvSpPr>
          <p:cNvPr id="8" name="Freeform: Shape 7">
            <a:extLst>
              <a:ext uri="{FF2B5EF4-FFF2-40B4-BE49-F238E27FC236}">
                <a16:creationId xmlns:a16="http://schemas.microsoft.com/office/drawing/2014/main" id="{2A261FE7-60F1-5C99-2034-6E296B884D6B}"/>
              </a:ext>
            </a:extLst>
          </p:cNvPr>
          <p:cNvSpPr/>
          <p:nvPr/>
        </p:nvSpPr>
        <p:spPr>
          <a:xfrm rot="5400000">
            <a:off x="1472433" y="156242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BD870D4C-82FC-2E5D-9215-137B17AEB931}"/>
              </a:ext>
            </a:extLst>
          </p:cNvPr>
          <p:cNvSpPr/>
          <p:nvPr/>
        </p:nvSpPr>
        <p:spPr>
          <a:xfrm>
            <a:off x="1847850"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CF910B-2A78-D126-EEA7-9FA57C15A9C1}"/>
              </a:ext>
            </a:extLst>
          </p:cNvPr>
          <p:cNvSpPr/>
          <p:nvPr/>
        </p:nvSpPr>
        <p:spPr>
          <a:xfrm>
            <a:off x="2315725"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279E17A-2816-F0D7-6C2B-AF8643A64BBC}"/>
              </a:ext>
            </a:extLst>
          </p:cNvPr>
          <p:cNvSpPr/>
          <p:nvPr/>
        </p:nvSpPr>
        <p:spPr>
          <a:xfrm>
            <a:off x="2081788" y="21378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1EF762A-18F7-7366-656C-AD3CE12445F1}"/>
              </a:ext>
            </a:extLst>
          </p:cNvPr>
          <p:cNvSpPr/>
          <p:nvPr/>
        </p:nvSpPr>
        <p:spPr>
          <a:xfrm>
            <a:off x="1847851" y="193259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6D131B9-1B54-A28A-AEEC-9025C4109BF8}"/>
              </a:ext>
            </a:extLst>
          </p:cNvPr>
          <p:cNvSpPr/>
          <p:nvPr/>
        </p:nvSpPr>
        <p:spPr>
          <a:xfrm>
            <a:off x="2299344" y="1871170"/>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D50DF4-72A9-8300-C016-A4B0085B0544}"/>
              </a:ext>
            </a:extLst>
          </p:cNvPr>
          <p:cNvSpPr/>
          <p:nvPr/>
        </p:nvSpPr>
        <p:spPr>
          <a:xfrm>
            <a:off x="2032644" y="1665890"/>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098887B-714C-AB33-52D2-3728BA4A91A4}"/>
              </a:ext>
            </a:extLst>
          </p:cNvPr>
          <p:cNvSpPr/>
          <p:nvPr/>
        </p:nvSpPr>
        <p:spPr>
          <a:xfrm rot="5400000">
            <a:off x="7806560" y="156242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D11CE83F-2EDE-DF59-45B8-9A5CC60732E8}"/>
              </a:ext>
            </a:extLst>
          </p:cNvPr>
          <p:cNvSpPr/>
          <p:nvPr/>
        </p:nvSpPr>
        <p:spPr>
          <a:xfrm>
            <a:off x="8181977"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4E03700-9059-AFDF-15F1-59782F4A5E25}"/>
              </a:ext>
            </a:extLst>
          </p:cNvPr>
          <p:cNvSpPr/>
          <p:nvPr/>
        </p:nvSpPr>
        <p:spPr>
          <a:xfrm>
            <a:off x="8649852" y="234315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399335-A079-CB2C-24ED-08706DDEF8D2}"/>
              </a:ext>
            </a:extLst>
          </p:cNvPr>
          <p:cNvSpPr/>
          <p:nvPr/>
        </p:nvSpPr>
        <p:spPr>
          <a:xfrm>
            <a:off x="8415915" y="213787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20D814A-1CB1-3B78-A1A3-EEA5DB5425C7}"/>
              </a:ext>
            </a:extLst>
          </p:cNvPr>
          <p:cNvSpPr/>
          <p:nvPr/>
        </p:nvSpPr>
        <p:spPr>
          <a:xfrm rot="5400000">
            <a:off x="9844912" y="156242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42D7E9C3-6D47-B63E-D900-2E054C846302}"/>
              </a:ext>
            </a:extLst>
          </p:cNvPr>
          <p:cNvSpPr/>
          <p:nvPr/>
        </p:nvSpPr>
        <p:spPr>
          <a:xfrm>
            <a:off x="10220329" y="2343151"/>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B687FF8-60CD-1321-63C4-65F2502B74C7}"/>
              </a:ext>
            </a:extLst>
          </p:cNvPr>
          <p:cNvSpPr/>
          <p:nvPr/>
        </p:nvSpPr>
        <p:spPr>
          <a:xfrm>
            <a:off x="10688204" y="2343151"/>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E2D1FB3-5506-2496-2740-4AF0B60DE0A0}"/>
              </a:ext>
            </a:extLst>
          </p:cNvPr>
          <p:cNvSpPr/>
          <p:nvPr/>
        </p:nvSpPr>
        <p:spPr>
          <a:xfrm>
            <a:off x="10454267" y="2137871"/>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98A8D31-3B64-7B95-B093-6085A19D26CF}"/>
              </a:ext>
            </a:extLst>
          </p:cNvPr>
          <p:cNvSpPr/>
          <p:nvPr/>
        </p:nvSpPr>
        <p:spPr>
          <a:xfrm rot="5400000">
            <a:off x="3510784" y="156242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5">
            <a:extLst>
              <a:ext uri="{FF2B5EF4-FFF2-40B4-BE49-F238E27FC236}">
                <a16:creationId xmlns:a16="http://schemas.microsoft.com/office/drawing/2014/main" id="{A50ED715-59D0-CD83-6646-C30F631043F0}"/>
              </a:ext>
            </a:extLst>
          </p:cNvPr>
          <p:cNvSpPr/>
          <p:nvPr/>
        </p:nvSpPr>
        <p:spPr>
          <a:xfrm>
            <a:off x="1235622" y="942482"/>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AB28944-3F0B-245C-3A52-B7B6EAB1D0B2}"/>
              </a:ext>
            </a:extLst>
          </p:cNvPr>
          <p:cNvSpPr/>
          <p:nvPr/>
        </p:nvSpPr>
        <p:spPr>
          <a:xfrm>
            <a:off x="7489728" y="942481"/>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1393A247-0C68-C1E0-5EA7-0E24C395CE83}"/>
              </a:ext>
            </a:extLst>
          </p:cNvPr>
          <p:cNvSpPr/>
          <p:nvPr/>
        </p:nvSpPr>
        <p:spPr>
          <a:xfrm rot="5400000">
            <a:off x="4238261" y="4165778"/>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Oval 38">
            <a:extLst>
              <a:ext uri="{FF2B5EF4-FFF2-40B4-BE49-F238E27FC236}">
                <a16:creationId xmlns:a16="http://schemas.microsoft.com/office/drawing/2014/main" id="{5BFFBC9A-A018-6A29-72AB-26FCFE2D1A26}"/>
              </a:ext>
            </a:extLst>
          </p:cNvPr>
          <p:cNvSpPr/>
          <p:nvPr/>
        </p:nvSpPr>
        <p:spPr>
          <a:xfrm>
            <a:off x="4613678" y="494650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B2A63CA-A125-2E49-9359-66165A3957CB}"/>
              </a:ext>
            </a:extLst>
          </p:cNvPr>
          <p:cNvSpPr/>
          <p:nvPr/>
        </p:nvSpPr>
        <p:spPr>
          <a:xfrm>
            <a:off x="5081553" y="494650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EEFFDE6-28D9-762A-CD74-71D11D5C1A24}"/>
              </a:ext>
            </a:extLst>
          </p:cNvPr>
          <p:cNvSpPr/>
          <p:nvPr/>
        </p:nvSpPr>
        <p:spPr>
          <a:xfrm>
            <a:off x="4847616" y="4741220"/>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5A9A462-65C1-424F-BD1C-7CA0ABEB1C8A}"/>
              </a:ext>
            </a:extLst>
          </p:cNvPr>
          <p:cNvSpPr/>
          <p:nvPr/>
        </p:nvSpPr>
        <p:spPr>
          <a:xfrm rot="5400000">
            <a:off x="6276613" y="4165779"/>
            <a:ext cx="1471450" cy="1150885"/>
          </a:xfrm>
          <a:custGeom>
            <a:avLst/>
            <a:gdLst>
              <a:gd name="connsiteX0" fmla="*/ 0 w 1471450"/>
              <a:gd name="connsiteY0" fmla="*/ 1150885 h 1150885"/>
              <a:gd name="connsiteX1" fmla="*/ 0 w 1471450"/>
              <a:gd name="connsiteY1" fmla="*/ 961698 h 1150885"/>
              <a:gd name="connsiteX2" fmla="*/ 1282263 w 1471450"/>
              <a:gd name="connsiteY2" fmla="*/ 961698 h 1150885"/>
              <a:gd name="connsiteX3" fmla="*/ 1282263 w 1471450"/>
              <a:gd name="connsiteY3" fmla="*/ 189188 h 1150885"/>
              <a:gd name="connsiteX4" fmla="*/ 1 w 1471450"/>
              <a:gd name="connsiteY4" fmla="*/ 189188 h 1150885"/>
              <a:gd name="connsiteX5" fmla="*/ 1 w 1471450"/>
              <a:gd name="connsiteY5" fmla="*/ 0 h 1150885"/>
              <a:gd name="connsiteX6" fmla="*/ 1471449 w 1471450"/>
              <a:gd name="connsiteY6" fmla="*/ 0 h 1150885"/>
              <a:gd name="connsiteX7" fmla="*/ 1471449 w 1471450"/>
              <a:gd name="connsiteY7" fmla="*/ 1 h 1150885"/>
              <a:gd name="connsiteX8" fmla="*/ 1471450 w 1471450"/>
              <a:gd name="connsiteY8" fmla="*/ 1 h 1150885"/>
              <a:gd name="connsiteX9" fmla="*/ 1471450 w 1471450"/>
              <a:gd name="connsiteY9" fmla="*/ 1150885 h 1150885"/>
              <a:gd name="connsiteX10" fmla="*/ 1282263 w 1471450"/>
              <a:gd name="connsiteY10" fmla="*/ 1150885 h 1150885"/>
              <a:gd name="connsiteX11" fmla="*/ 1282263 w 1471450"/>
              <a:gd name="connsiteY11" fmla="*/ 1150885 h 115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1450" h="1150885">
                <a:moveTo>
                  <a:pt x="0" y="1150885"/>
                </a:moveTo>
                <a:lnTo>
                  <a:pt x="0" y="961698"/>
                </a:lnTo>
                <a:lnTo>
                  <a:pt x="1282263" y="961698"/>
                </a:lnTo>
                <a:lnTo>
                  <a:pt x="1282263" y="189188"/>
                </a:lnTo>
                <a:lnTo>
                  <a:pt x="1" y="189188"/>
                </a:lnTo>
                <a:lnTo>
                  <a:pt x="1" y="0"/>
                </a:lnTo>
                <a:lnTo>
                  <a:pt x="1471449" y="0"/>
                </a:lnTo>
                <a:lnTo>
                  <a:pt x="1471449" y="1"/>
                </a:lnTo>
                <a:lnTo>
                  <a:pt x="1471450" y="1"/>
                </a:lnTo>
                <a:lnTo>
                  <a:pt x="1471450" y="1150885"/>
                </a:lnTo>
                <a:lnTo>
                  <a:pt x="1282263" y="1150885"/>
                </a:lnTo>
                <a:lnTo>
                  <a:pt x="1282263" y="115088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306CC0F2-9613-CE2A-BD6B-9E126E4D21FD}"/>
              </a:ext>
            </a:extLst>
          </p:cNvPr>
          <p:cNvSpPr/>
          <p:nvPr/>
        </p:nvSpPr>
        <p:spPr>
          <a:xfrm>
            <a:off x="6652030" y="4946501"/>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4B4EC0E-FA3B-80CA-3434-4169C91EE0CE}"/>
              </a:ext>
            </a:extLst>
          </p:cNvPr>
          <p:cNvSpPr/>
          <p:nvPr/>
        </p:nvSpPr>
        <p:spPr>
          <a:xfrm>
            <a:off x="7119905" y="4946501"/>
            <a:ext cx="266700" cy="26670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BBAB89B-0663-87C1-24B6-57E30A6FDF07}"/>
              </a:ext>
            </a:extLst>
          </p:cNvPr>
          <p:cNvSpPr/>
          <p:nvPr/>
        </p:nvSpPr>
        <p:spPr>
          <a:xfrm>
            <a:off x="4613678" y="4518599"/>
            <a:ext cx="266700" cy="2667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4C071B6-1761-E2F5-44EA-ECB70E5F795C}"/>
              </a:ext>
            </a:extLst>
          </p:cNvPr>
          <p:cNvSpPr/>
          <p:nvPr/>
        </p:nvSpPr>
        <p:spPr>
          <a:xfrm>
            <a:off x="3921429" y="3545831"/>
            <a:ext cx="4022178" cy="2390775"/>
          </a:xfrm>
          <a:prstGeom prst="rect">
            <a:avLst/>
          </a:prstGeom>
          <a:noFill/>
          <a:ln w="3810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44DF791-C307-B11C-27AA-39FD951AC4E6}"/>
              </a:ext>
            </a:extLst>
          </p:cNvPr>
          <p:cNvSpPr txBox="1"/>
          <p:nvPr/>
        </p:nvSpPr>
        <p:spPr>
          <a:xfrm>
            <a:off x="3470922" y="152426"/>
            <a:ext cx="5250155" cy="584775"/>
          </a:xfrm>
          <a:prstGeom prst="rect">
            <a:avLst/>
          </a:prstGeom>
          <a:noFill/>
        </p:spPr>
        <p:txBody>
          <a:bodyPr wrap="none" rtlCol="0">
            <a:spAutoFit/>
          </a:bodyPr>
          <a:lstStyle/>
          <a:p>
            <a:r>
              <a:rPr lang="en-US" sz="3200" dirty="0"/>
              <a:t>Which one is more “ordered”?</a:t>
            </a:r>
          </a:p>
        </p:txBody>
      </p:sp>
    </p:spTree>
    <p:extLst>
      <p:ext uri="{BB962C8B-B14F-4D97-AF65-F5344CB8AC3E}">
        <p14:creationId xmlns:p14="http://schemas.microsoft.com/office/powerpoint/2010/main" val="231231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054CE6-E30B-B24C-D32E-BF58985EE62B}"/>
              </a:ext>
            </a:extLst>
          </p:cNvPr>
          <p:cNvSpPr txBox="1"/>
          <p:nvPr/>
        </p:nvSpPr>
        <p:spPr>
          <a:xfrm>
            <a:off x="466725" y="666750"/>
            <a:ext cx="11229975" cy="1938992"/>
          </a:xfrm>
          <a:prstGeom prst="rect">
            <a:avLst/>
          </a:prstGeom>
          <a:noFill/>
        </p:spPr>
        <p:txBody>
          <a:bodyPr wrap="square" rtlCol="0">
            <a:spAutoFit/>
          </a:bodyPr>
          <a:lstStyle/>
          <a:p>
            <a:r>
              <a:rPr lang="en-US" sz="4000" dirty="0"/>
              <a:t>Since entropy is maximized at equilibrium, if entropy is “disorder” it always has to be clear which configuration “has more disorder”</a:t>
            </a:r>
          </a:p>
        </p:txBody>
      </p:sp>
    </p:spTree>
    <p:extLst>
      <p:ext uri="{BB962C8B-B14F-4D97-AF65-F5344CB8AC3E}">
        <p14:creationId xmlns:p14="http://schemas.microsoft.com/office/powerpoint/2010/main" val="383568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1295F-2040-6BA1-8511-E6ECEB41F5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04E75E-39B3-99EC-8503-7D5FCDF6A95E}"/>
              </a:ext>
            </a:extLst>
          </p:cNvPr>
          <p:cNvSpPr txBox="1"/>
          <p:nvPr/>
        </p:nvSpPr>
        <p:spPr>
          <a:xfrm>
            <a:off x="466725" y="666750"/>
            <a:ext cx="11229975" cy="1938992"/>
          </a:xfrm>
          <a:prstGeom prst="rect">
            <a:avLst/>
          </a:prstGeom>
          <a:noFill/>
        </p:spPr>
        <p:txBody>
          <a:bodyPr wrap="square" rtlCol="0">
            <a:spAutoFit/>
          </a:bodyPr>
          <a:lstStyle/>
          <a:p>
            <a:r>
              <a:rPr lang="en-US" sz="4000" dirty="0"/>
              <a:t>Since entropy is maximized at equilibrium, if entropy is X it always has to be clear which configuration “has more X”</a:t>
            </a:r>
          </a:p>
        </p:txBody>
      </p:sp>
      <p:sp>
        <p:nvSpPr>
          <p:cNvPr id="4" name="TextBox 3">
            <a:extLst>
              <a:ext uri="{FF2B5EF4-FFF2-40B4-BE49-F238E27FC236}">
                <a16:creationId xmlns:a16="http://schemas.microsoft.com/office/drawing/2014/main" id="{E7FCA744-64DD-A924-7290-BDFC6C44E6DA}"/>
              </a:ext>
            </a:extLst>
          </p:cNvPr>
          <p:cNvSpPr txBox="1"/>
          <p:nvPr/>
        </p:nvSpPr>
        <p:spPr>
          <a:xfrm>
            <a:off x="1550589" y="3075057"/>
            <a:ext cx="9090822" cy="707886"/>
          </a:xfrm>
          <a:prstGeom prst="rect">
            <a:avLst/>
          </a:prstGeom>
          <a:noFill/>
        </p:spPr>
        <p:txBody>
          <a:bodyPr wrap="none" rtlCol="0">
            <a:spAutoFit/>
          </a:bodyPr>
          <a:lstStyle/>
          <a:p>
            <a:r>
              <a:rPr lang="en-US" sz="4000" dirty="0"/>
              <a:t>… and why equilibrium should maximize X</a:t>
            </a:r>
          </a:p>
        </p:txBody>
      </p:sp>
    </p:spTree>
    <p:extLst>
      <p:ext uri="{BB962C8B-B14F-4D97-AF65-F5344CB8AC3E}">
        <p14:creationId xmlns:p14="http://schemas.microsoft.com/office/powerpoint/2010/main" val="269936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5D3D81-8192-6473-4750-F3940D5A1F10}"/>
              </a:ext>
            </a:extLst>
          </p:cNvPr>
          <p:cNvSpPr txBox="1"/>
          <p:nvPr/>
        </p:nvSpPr>
        <p:spPr>
          <a:xfrm>
            <a:off x="2357733" y="1981200"/>
            <a:ext cx="7476534" cy="707886"/>
          </a:xfrm>
          <a:prstGeom prst="rect">
            <a:avLst/>
          </a:prstGeom>
          <a:noFill/>
        </p:spPr>
        <p:txBody>
          <a:bodyPr wrap="none" rtlCol="0">
            <a:spAutoFit/>
          </a:bodyPr>
          <a:lstStyle/>
          <a:p>
            <a:r>
              <a:rPr lang="en-US" sz="4000" dirty="0"/>
              <a:t>Entropy (in physics) is information?</a:t>
            </a:r>
          </a:p>
        </p:txBody>
      </p:sp>
    </p:spTree>
    <p:extLst>
      <p:ext uri="{BB962C8B-B14F-4D97-AF65-F5344CB8AC3E}">
        <p14:creationId xmlns:p14="http://schemas.microsoft.com/office/powerpoint/2010/main" val="393362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0D6AB-42F1-4386-F2AB-4DCF8AB4B899}"/>
            </a:ext>
          </a:extLst>
        </p:cNvPr>
        <p:cNvGrpSpPr/>
        <p:nvPr/>
      </p:nvGrpSpPr>
      <p:grpSpPr>
        <a:xfrm>
          <a:off x="0" y="0"/>
          <a:ext cx="0" cy="0"/>
          <a:chOff x="0" y="0"/>
          <a:chExt cx="0" cy="0"/>
        </a:xfrm>
      </p:grpSpPr>
      <p:pic>
        <p:nvPicPr>
          <p:cNvPr id="3" name="WaterVinegar">
            <a:hlinkClick r:id="" action="ppaction://media"/>
            <a:extLst>
              <a:ext uri="{FF2B5EF4-FFF2-40B4-BE49-F238E27FC236}">
                <a16:creationId xmlns:a16="http://schemas.microsoft.com/office/drawing/2014/main" id="{F865D424-3E5C-EE9A-A65C-D01BC31AB3B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15981"/>
          <a:stretch/>
        </p:blipFill>
        <p:spPr>
          <a:xfrm>
            <a:off x="2590256" y="1161390"/>
            <a:ext cx="1827762" cy="2730067"/>
          </a:xfrm>
          <a:prstGeom prst="rect">
            <a:avLst/>
          </a:prstGeom>
        </p:spPr>
      </p:pic>
      <p:pic>
        <p:nvPicPr>
          <p:cNvPr id="4" name="WaterOilVideo">
            <a:hlinkClick r:id="" action="ppaction://media"/>
            <a:extLst>
              <a:ext uri="{FF2B5EF4-FFF2-40B4-BE49-F238E27FC236}">
                <a16:creationId xmlns:a16="http://schemas.microsoft.com/office/drawing/2014/main" id="{E96312D7-4CD6-6B89-6BD3-46EB0F1200C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b="16176"/>
          <a:stretch/>
        </p:blipFill>
        <p:spPr>
          <a:xfrm>
            <a:off x="7769731" y="1161390"/>
            <a:ext cx="1832014" cy="2730066"/>
          </a:xfrm>
          <a:prstGeom prst="rect">
            <a:avLst/>
          </a:prstGeom>
        </p:spPr>
      </p:pic>
      <p:sp>
        <p:nvSpPr>
          <p:cNvPr id="5" name="TextBox 4">
            <a:extLst>
              <a:ext uri="{FF2B5EF4-FFF2-40B4-BE49-F238E27FC236}">
                <a16:creationId xmlns:a16="http://schemas.microsoft.com/office/drawing/2014/main" id="{7880BAFB-C474-861C-BB47-A6E9CC676890}"/>
              </a:ext>
            </a:extLst>
          </p:cNvPr>
          <p:cNvSpPr txBox="1"/>
          <p:nvPr/>
        </p:nvSpPr>
        <p:spPr>
          <a:xfrm>
            <a:off x="1878339" y="420416"/>
            <a:ext cx="3251596" cy="584775"/>
          </a:xfrm>
          <a:prstGeom prst="rect">
            <a:avLst/>
          </a:prstGeom>
          <a:noFill/>
        </p:spPr>
        <p:txBody>
          <a:bodyPr wrap="none" rtlCol="0">
            <a:spAutoFit/>
          </a:bodyPr>
          <a:lstStyle/>
          <a:p>
            <a:r>
              <a:rPr lang="en-US" sz="3200" dirty="0"/>
              <a:t>Water and vinegar</a:t>
            </a:r>
          </a:p>
        </p:txBody>
      </p:sp>
      <p:sp>
        <p:nvSpPr>
          <p:cNvPr id="6" name="TextBox 5">
            <a:extLst>
              <a:ext uri="{FF2B5EF4-FFF2-40B4-BE49-F238E27FC236}">
                <a16:creationId xmlns:a16="http://schemas.microsoft.com/office/drawing/2014/main" id="{3511EEF8-5B08-7EFE-F1C2-5447EC9B3EBD}"/>
              </a:ext>
            </a:extLst>
          </p:cNvPr>
          <p:cNvSpPr txBox="1"/>
          <p:nvPr/>
        </p:nvSpPr>
        <p:spPr>
          <a:xfrm>
            <a:off x="7470501" y="420415"/>
            <a:ext cx="2430474" cy="584775"/>
          </a:xfrm>
          <a:prstGeom prst="rect">
            <a:avLst/>
          </a:prstGeom>
          <a:noFill/>
        </p:spPr>
        <p:txBody>
          <a:bodyPr wrap="none" rtlCol="0">
            <a:spAutoFit/>
          </a:bodyPr>
          <a:lstStyle/>
          <a:p>
            <a:r>
              <a:rPr lang="en-US" sz="3200" dirty="0"/>
              <a:t>Water and oil</a:t>
            </a:r>
          </a:p>
        </p:txBody>
      </p:sp>
      <p:sp>
        <p:nvSpPr>
          <p:cNvPr id="8" name="TextBox 7">
            <a:extLst>
              <a:ext uri="{FF2B5EF4-FFF2-40B4-BE49-F238E27FC236}">
                <a16:creationId xmlns:a16="http://schemas.microsoft.com/office/drawing/2014/main" id="{DEAF0847-4357-B6D1-39AA-0E5235CCEF38}"/>
              </a:ext>
            </a:extLst>
          </p:cNvPr>
          <p:cNvSpPr txBox="1"/>
          <p:nvPr/>
        </p:nvSpPr>
        <p:spPr>
          <a:xfrm>
            <a:off x="3550239" y="4204139"/>
            <a:ext cx="5091522" cy="523220"/>
          </a:xfrm>
          <a:prstGeom prst="rect">
            <a:avLst/>
          </a:prstGeom>
          <a:noFill/>
        </p:spPr>
        <p:txBody>
          <a:bodyPr wrap="none" rtlCol="0">
            <a:spAutoFit/>
          </a:bodyPr>
          <a:lstStyle/>
          <a:p>
            <a:r>
              <a:rPr lang="en-US" sz="2800" dirty="0"/>
              <a:t>Entropy maximized at equilibrium</a:t>
            </a:r>
          </a:p>
        </p:txBody>
      </p:sp>
      <p:sp>
        <p:nvSpPr>
          <p:cNvPr id="9" name="TextBox 8">
            <a:extLst>
              <a:ext uri="{FF2B5EF4-FFF2-40B4-BE49-F238E27FC236}">
                <a16:creationId xmlns:a16="http://schemas.microsoft.com/office/drawing/2014/main" id="{BD4301F7-40C5-85BD-F019-00FD0BD65D84}"/>
              </a:ext>
            </a:extLst>
          </p:cNvPr>
          <p:cNvSpPr txBox="1"/>
          <p:nvPr/>
        </p:nvSpPr>
        <p:spPr>
          <a:xfrm>
            <a:off x="542698" y="5166164"/>
            <a:ext cx="8809078" cy="646331"/>
          </a:xfrm>
          <a:prstGeom prst="rect">
            <a:avLst/>
          </a:prstGeom>
          <a:noFill/>
        </p:spPr>
        <p:txBody>
          <a:bodyPr wrap="none" rtlCol="0">
            <a:spAutoFit/>
          </a:bodyPr>
          <a:lstStyle/>
          <a:p>
            <a:r>
              <a:rPr lang="en-US" sz="3600" dirty="0">
                <a:solidFill>
                  <a:srgbClr val="C00000"/>
                </a:solidFill>
              </a:rPr>
              <a:t>How are they both maximizing “information”?</a:t>
            </a:r>
          </a:p>
        </p:txBody>
      </p:sp>
    </p:spTree>
    <p:extLst>
      <p:ext uri="{BB962C8B-B14F-4D97-AF65-F5344CB8AC3E}">
        <p14:creationId xmlns:p14="http://schemas.microsoft.com/office/powerpoint/2010/main" val="916422256"/>
      </p:ext>
    </p:extLst>
  </p:cSld>
  <p:clrMapOvr>
    <a:masterClrMapping/>
  </p:clrMapOvr>
  <p:timing>
    <p:tnLst>
      <p:par>
        <p:cTn id="1" dur="indefinite" restart="never" nodeType="tmRoot">
          <p:childTnLst>
            <p:video>
              <p:cMediaNode vol="80000" mute="1">
                <p:cTn id="2" fill="hold" display="0">
                  <p:stCondLst>
                    <p:cond delay="indefinite"/>
                  </p:stCondLst>
                </p:cTn>
                <p:tgtEl>
                  <p:spTgt spid="3"/>
                </p:tgtEl>
              </p:cMediaNode>
            </p:video>
            <p:video>
              <p:cMediaNode vol="80000" mute="1">
                <p:cTn id="3"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AoP">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111183</TotalTime>
  <Words>457</Words>
  <Application>Microsoft Office PowerPoint</Application>
  <PresentationFormat>Widescreen</PresentationFormat>
  <Paragraphs>51</Paragraphs>
  <Slides>15</Slides>
  <Notes>2</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Entropy not disorder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Gabriele Carcassi</dc:creator>
  <cp:lastModifiedBy>Gabriele Carcassi</cp:lastModifiedBy>
  <cp:revision>351</cp:revision>
  <dcterms:created xsi:type="dcterms:W3CDTF">2021-04-07T15:17:47Z</dcterms:created>
  <dcterms:modified xsi:type="dcterms:W3CDTF">2025-04-20T16:11:28Z</dcterms:modified>
</cp:coreProperties>
</file>